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2"/>
  </p:notesMasterIdLst>
  <p:sldIdLst>
    <p:sldId id="259" r:id="rId5"/>
    <p:sldId id="257" r:id="rId6"/>
    <p:sldId id="267" r:id="rId7"/>
    <p:sldId id="258" r:id="rId8"/>
    <p:sldId id="260" r:id="rId9"/>
    <p:sldId id="268" r:id="rId10"/>
    <p:sldId id="261" r:id="rId11"/>
    <p:sldId id="270" r:id="rId12"/>
    <p:sldId id="289" r:id="rId13"/>
    <p:sldId id="276" r:id="rId14"/>
    <p:sldId id="290" r:id="rId15"/>
    <p:sldId id="277" r:id="rId16"/>
    <p:sldId id="262" r:id="rId17"/>
    <p:sldId id="278" r:id="rId18"/>
    <p:sldId id="263" r:id="rId19"/>
    <p:sldId id="275" r:id="rId20"/>
    <p:sldId id="272" r:id="rId21"/>
    <p:sldId id="271" r:id="rId22"/>
    <p:sldId id="281" r:id="rId23"/>
    <p:sldId id="282" r:id="rId24"/>
    <p:sldId id="283" r:id="rId25"/>
    <p:sldId id="279" r:id="rId26"/>
    <p:sldId id="284" r:id="rId27"/>
    <p:sldId id="273" r:id="rId28"/>
    <p:sldId id="287" r:id="rId29"/>
    <p:sldId id="274" r:id="rId30"/>
    <p:sldId id="286" r:id="rId31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3327A"/>
    <a:srgbClr val="984081"/>
    <a:srgbClr val="BC1E31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D623A7D-EF72-4009-8D81-2DBE43AA5C2B}" v="7" dt="2022-03-14T10:21:34.40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392" autoAdjust="0"/>
    <p:restoredTop sz="85714"/>
  </p:normalViewPr>
  <p:slideViewPr>
    <p:cSldViewPr snapToGrid="0">
      <p:cViewPr varScale="1">
        <p:scale>
          <a:sx n="104" d="100"/>
          <a:sy n="104" d="100"/>
        </p:scale>
        <p:origin x="536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notesMaster" Target="notesMasters/notesMaster1.xml"/><Relationship Id="rId37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19C9E4-B768-2D41-A7CA-ACB4D60D5A85}" type="datetimeFigureOut">
              <a:rPr lang="en-NL" smtClean="0"/>
              <a:t>01/10/2025</a:t>
            </a:fld>
            <a:endParaRPr lang="en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A24E45-7CA3-A64A-99A4-0FD22BFA4F4B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4819549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Bifurcation point: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Point in parameter space at which a qualitative change in the dynamics takes place</a:t>
            </a:r>
            <a:r>
              <a:rPr lang="en-NL" dirty="0">
                <a:effectLst/>
              </a:rPr>
              <a:t> 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A24E45-7CA3-A64A-99A4-0FD22BFA4F4B}" type="slidenum">
              <a:rPr lang="en-NL" smtClean="0"/>
              <a:t>1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2418274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7477AA-9ABE-B3D2-9775-6F0264C3FC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4210062-8CE2-E83A-5D8B-A3CEFF46FD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9E44C3F-CCB5-BF5A-AF8D-D369079239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</a:t>
            </a:r>
            <a:r>
              <a:rPr lang="en-NL" dirty="0"/>
              <a:t>(1-S/K) – B*I</a:t>
            </a:r>
          </a:p>
          <a:p>
            <a:endParaRPr lang="en-NL" dirty="0"/>
          </a:p>
          <a:p>
            <a:r>
              <a:rPr lang="en-NL" dirty="0"/>
              <a:t>R –RS/K – BI</a:t>
            </a:r>
          </a:p>
          <a:p>
            <a:r>
              <a:rPr lang="en-NL" dirty="0"/>
              <a:t>R – BI = RS/K</a:t>
            </a:r>
          </a:p>
          <a:p>
            <a:r>
              <a:rPr lang="en-NL" dirty="0"/>
              <a:t>K – KB/R I = 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A35285-7810-E440-C299-612EFFFB92E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A24E45-7CA3-A64A-99A4-0FD22BFA4F4B}" type="slidenum">
              <a:rPr lang="en-NL" smtClean="0"/>
              <a:t>20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5157062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2A93DF-8564-D813-6A3E-6155FD8EB1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1B38E2E-B9CE-FF2B-1DD4-B05CE650C3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5B7D3FC-F2D6-839D-705D-BCDFAEFA44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</a:t>
            </a:r>
            <a:r>
              <a:rPr lang="en-NL" dirty="0"/>
              <a:t>(1-S/K) – B*I</a:t>
            </a:r>
          </a:p>
          <a:p>
            <a:endParaRPr lang="en-NL" dirty="0"/>
          </a:p>
          <a:p>
            <a:r>
              <a:rPr lang="en-NL" dirty="0"/>
              <a:t>R –RS/K – BI</a:t>
            </a:r>
          </a:p>
          <a:p>
            <a:r>
              <a:rPr lang="en-NL" dirty="0"/>
              <a:t>R – BI = RS/K</a:t>
            </a:r>
          </a:p>
          <a:p>
            <a:r>
              <a:rPr lang="en-NL" dirty="0"/>
              <a:t>K – KB/R I = 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87DAB1-7036-6EF8-5AB8-F50911F1698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A24E45-7CA3-A64A-99A4-0FD22BFA4F4B}" type="slidenum">
              <a:rPr lang="en-NL" smtClean="0"/>
              <a:t>21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0948509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A24E45-7CA3-A64A-99A4-0FD22BFA4F4B}" type="slidenum">
              <a:rPr lang="en-NL" smtClean="0"/>
              <a:t>22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6331095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Wingdings" pitchFamily="2" charset="2"/>
              <a:buChar char="è"/>
            </a:pP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A24E45-7CA3-A64A-99A4-0FD22BFA4F4B}" type="slidenum">
              <a:rPr lang="en-NL" smtClean="0"/>
              <a:t>23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6356573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Add another bif with different beta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A24E45-7CA3-A64A-99A4-0FD22BFA4F4B}" type="slidenum">
              <a:rPr lang="en-NL" smtClean="0"/>
              <a:t>24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3344942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CC3814-EE95-D57D-CFF6-E5801E5A14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636A0C3-8E7A-470A-FF6C-1CB3BD44274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CAED251-1AE8-04B8-721C-BE8EAFA635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Add another bif with different beta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D99019-969A-8308-3D00-94E9652371F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A24E45-7CA3-A64A-99A4-0FD22BFA4F4B}" type="slidenum">
              <a:rPr lang="en-NL" smtClean="0"/>
              <a:t>25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5811411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Wingdings" pitchFamily="2" charset="2"/>
              <a:buChar char="è"/>
            </a:pPr>
            <a:r>
              <a:rPr lang="en-US" dirty="0"/>
              <a:t>B</a:t>
            </a:r>
            <a:r>
              <a:rPr lang="en-NL" dirty="0"/>
              <a:t>eta = delta/K </a:t>
            </a:r>
          </a:p>
          <a:p>
            <a:pPr marL="171450" indent="-171450">
              <a:buFont typeface="Wingdings" pitchFamily="2" charset="2"/>
              <a:buChar char="è"/>
            </a:pPr>
            <a:r>
              <a:rPr lang="en-NL" dirty="0"/>
              <a:t>Disease free equi independent of beta, so a straight line</a:t>
            </a:r>
          </a:p>
          <a:p>
            <a:pPr marL="171450" indent="-171450">
              <a:buFont typeface="Wingdings" pitchFamily="2" charset="2"/>
              <a:buChar char="è"/>
            </a:pPr>
            <a:r>
              <a:rPr lang="en-NL" dirty="0"/>
              <a:t>S decreases with beta </a:t>
            </a:r>
          </a:p>
          <a:p>
            <a:pPr marL="171450" indent="-171450">
              <a:buFont typeface="Wingdings" pitchFamily="2" charset="2"/>
              <a:buChar char="è"/>
            </a:pPr>
            <a:r>
              <a:rPr lang="en-NL" dirty="0"/>
              <a:t>r/beta – delta*r/(beta^2K)</a:t>
            </a:r>
          </a:p>
          <a:p>
            <a:pPr marL="171450" indent="-171450">
              <a:buFont typeface="Wingdings" pitchFamily="2" charset="2"/>
              <a:buChar char="è"/>
            </a:pPr>
            <a:r>
              <a:rPr lang="en-NL" dirty="0"/>
              <a:t>-r/beta^2 + 2*delta*R/(K*beta^3) (derivative)</a:t>
            </a:r>
          </a:p>
          <a:p>
            <a:pPr marL="171450" indent="-171450">
              <a:buFont typeface="Wingdings" pitchFamily="2" charset="2"/>
              <a:buChar char="è"/>
            </a:pPr>
            <a:r>
              <a:rPr lang="en-NL" dirty="0"/>
              <a:t>r/beta^3 (2*delta/K – beta)</a:t>
            </a:r>
          </a:p>
          <a:p>
            <a:pPr marL="171450" indent="-171450">
              <a:buFont typeface="Wingdings" pitchFamily="2" charset="2"/>
              <a:buChar char="è"/>
            </a:pPr>
            <a:r>
              <a:rPr lang="en-US" dirty="0"/>
              <a:t>A</a:t>
            </a:r>
            <a:r>
              <a:rPr lang="en-NL" dirty="0"/>
              <a:t>s long as beta &lt; 2*delta/K I increases as a function of beta, after that it decreases)</a:t>
            </a:r>
          </a:p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A24E45-7CA3-A64A-99A4-0FD22BFA4F4B}" type="slidenum">
              <a:rPr lang="en-NL" smtClean="0"/>
              <a:t>27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3727020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Discuss R0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A24E45-7CA3-A64A-99A4-0FD22BFA4F4B}" type="slidenum">
              <a:rPr lang="en-NL" smtClean="0"/>
              <a:t>5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3616810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Discuss ASS/tipping points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A24E45-7CA3-A64A-99A4-0FD22BFA4F4B}" type="slidenum">
              <a:rPr lang="en-NL" smtClean="0"/>
              <a:t>7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2110602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Beter plaatje maken</a:t>
            </a:r>
          </a:p>
          <a:p>
            <a:r>
              <a:rPr lang="en-NL" dirty="0"/>
              <a:t>Alleen als er tijd 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A24E45-7CA3-A64A-99A4-0FD22BFA4F4B}" type="slidenum">
              <a:rPr lang="en-NL" smtClean="0"/>
              <a:t>9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9245092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Predator</a:t>
            </a:r>
          </a:p>
          <a:p>
            <a:r>
              <a:rPr lang="en-NL" dirty="0"/>
              <a:t>Physella vulnerable</a:t>
            </a:r>
          </a:p>
          <a:p>
            <a:r>
              <a:rPr lang="en-NL" dirty="0"/>
              <a:t>Helisoma only when juvenile</a:t>
            </a:r>
          </a:p>
          <a:p>
            <a:endParaRPr lang="en-NL" dirty="0"/>
          </a:p>
          <a:p>
            <a:r>
              <a:rPr lang="en-NL" dirty="0"/>
              <a:t>Differnet productivity levels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A24E45-7CA3-A64A-99A4-0FD22BFA4F4B}" type="slidenum">
              <a:rPr lang="en-NL" smtClean="0"/>
              <a:t>10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279781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DA93F6-F746-8710-3196-17E657BDD2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CD83741-6B84-1207-D01A-8103FF06AE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70234D3-989D-839D-0F7C-082BC249CF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Predator-prey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noProof="0" dirty="0"/>
              <a:t>At the Hopf bifurcation, the equilibrium changes stability from stable to unstable (or from unstable to stable) and a limit cycle emerges.</a:t>
            </a:r>
          </a:p>
          <a:p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61D87B-30ED-DB80-8A0A-523307F52BA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A24E45-7CA3-A64A-99A4-0FD22BFA4F4B}" type="slidenum">
              <a:rPr lang="en-NL" smtClean="0"/>
              <a:t>12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6214859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Predator-prey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noProof="0" dirty="0"/>
              <a:t>At the Hopf bifurcation, the equilibrium changes stability from stable to unstable (or from unstable to stable) and a limit cycle emerges.</a:t>
            </a:r>
          </a:p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A24E45-7CA3-A64A-99A4-0FD22BFA4F4B}" type="slidenum">
              <a:rPr lang="en-NL" smtClean="0"/>
              <a:t>13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1018562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Draw all possible configurations of the phaseplane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A24E45-7CA3-A64A-99A4-0FD22BFA4F4B}" type="slidenum">
              <a:rPr lang="en-NL" smtClean="0"/>
              <a:t>18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4479511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EE37F1-E240-7AB7-838D-ACFA5AEF23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BC094AB-51E9-6856-CFDA-67758A37B8D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4921E01-631B-ED22-1D4C-7FF2A7C013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</a:t>
            </a:r>
            <a:r>
              <a:rPr lang="en-NL" dirty="0"/>
              <a:t>(1-S/K) – B*I</a:t>
            </a:r>
          </a:p>
          <a:p>
            <a:endParaRPr lang="en-NL" dirty="0"/>
          </a:p>
          <a:p>
            <a:r>
              <a:rPr lang="en-NL" dirty="0"/>
              <a:t>R –RS/K – BI</a:t>
            </a:r>
          </a:p>
          <a:p>
            <a:r>
              <a:rPr lang="en-NL" dirty="0"/>
              <a:t>R – BI = RS/K</a:t>
            </a:r>
          </a:p>
          <a:p>
            <a:r>
              <a:rPr lang="en-NL" dirty="0"/>
              <a:t>K – KB/R I = 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AA80A4-BA22-88B1-42BD-FA6346CC13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A24E45-7CA3-A64A-99A4-0FD22BFA4F4B}" type="slidenum">
              <a:rPr lang="en-NL" smtClean="0"/>
              <a:t>19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4381610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group of birds flying over a body of water&#10;&#10;Description automatically generated with medium confidence">
            <a:extLst>
              <a:ext uri="{FF2B5EF4-FFF2-40B4-BE49-F238E27FC236}">
                <a16:creationId xmlns:a16="http://schemas.microsoft.com/office/drawing/2014/main" id="{B66D64C8-A5AE-4A2B-BB5A-93E30002B6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4" t="7745" r="1132" b="33994"/>
          <a:stretch/>
        </p:blipFill>
        <p:spPr>
          <a:xfrm>
            <a:off x="0" y="1242000"/>
            <a:ext cx="12192000" cy="5616000"/>
          </a:xfrm>
          <a:prstGeom prst="rect">
            <a:avLst/>
          </a:prstGeom>
        </p:spPr>
      </p:pic>
      <p:sp>
        <p:nvSpPr>
          <p:cNvPr id="8" name="Tijdelijke aanduiding voor tekst 2">
            <a:extLst>
              <a:ext uri="{FF2B5EF4-FFF2-40B4-BE49-F238E27FC236}">
                <a16:creationId xmlns:a16="http://schemas.microsoft.com/office/drawing/2014/main" id="{77A29682-3984-4384-9698-8102A68B887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84225" y="5183816"/>
            <a:ext cx="5701724" cy="468000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98408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Subtitle</a:t>
            </a:r>
            <a:endParaRPr lang="nl-NL" dirty="0"/>
          </a:p>
        </p:txBody>
      </p:sp>
      <p:sp>
        <p:nvSpPr>
          <p:cNvPr id="9" name="Tijdelijke aanduiding voor tekst 3">
            <a:extLst>
              <a:ext uri="{FF2B5EF4-FFF2-40B4-BE49-F238E27FC236}">
                <a16:creationId xmlns:a16="http://schemas.microsoft.com/office/drawing/2014/main" id="{766F0A61-8B84-425C-97C3-56E832A37E8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84222" y="3862616"/>
            <a:ext cx="5701727" cy="1321200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 marL="0" indent="0">
              <a:buNone/>
              <a:defRPr sz="5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 err="1"/>
              <a:t>Titel</a:t>
            </a:r>
            <a:endParaRPr lang="nl-NL" dirty="0"/>
          </a:p>
        </p:txBody>
      </p:sp>
      <p:sp>
        <p:nvSpPr>
          <p:cNvPr id="14" name="Tijdelijke aanduiding voor tekst 2">
            <a:extLst>
              <a:ext uri="{FF2B5EF4-FFF2-40B4-BE49-F238E27FC236}">
                <a16:creationId xmlns:a16="http://schemas.microsoft.com/office/drawing/2014/main" id="{A76A3F40-9249-457B-B03A-F8A52A222CB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84225" y="5617175"/>
            <a:ext cx="5701726" cy="36512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anchor="ctr"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Name</a:t>
            </a:r>
            <a:endParaRPr lang="nl-NL" dirty="0"/>
          </a:p>
        </p:txBody>
      </p:sp>
      <p:pic>
        <p:nvPicPr>
          <p:cNvPr id="13" name="Picture 12" descr="Text&#10;&#10;Description automatically generated">
            <a:extLst>
              <a:ext uri="{FF2B5EF4-FFF2-40B4-BE49-F238E27FC236}">
                <a16:creationId xmlns:a16="http://schemas.microsoft.com/office/drawing/2014/main" id="{B810FF82-1794-41DD-902D-4253082FC78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65" y="455497"/>
            <a:ext cx="2874270" cy="631708"/>
          </a:xfrm>
          <a:prstGeom prst="rect">
            <a:avLst/>
          </a:prstGeom>
        </p:spPr>
      </p:pic>
      <p:pic>
        <p:nvPicPr>
          <p:cNvPr id="11" name="Picture 10" descr="Qr code&#10;&#10;Description automatically generated">
            <a:extLst>
              <a:ext uri="{FF2B5EF4-FFF2-40B4-BE49-F238E27FC236}">
                <a16:creationId xmlns:a16="http://schemas.microsoft.com/office/drawing/2014/main" id="{05A9B481-882E-4D47-80F5-7B5BE683E4B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9464" y="344638"/>
            <a:ext cx="2510971" cy="681362"/>
          </a:xfrm>
          <a:prstGeom prst="rect">
            <a:avLst/>
          </a:prstGeom>
        </p:spPr>
      </p:pic>
      <p:sp>
        <p:nvSpPr>
          <p:cNvPr id="17" name="Tijdelijke aanduiding voor tekst 2">
            <a:extLst>
              <a:ext uri="{FF2B5EF4-FFF2-40B4-BE49-F238E27FC236}">
                <a16:creationId xmlns:a16="http://schemas.microsoft.com/office/drawing/2014/main" id="{59CC3ACD-19D7-4A27-A2ED-23A5E4D4DB9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84223" y="5982300"/>
            <a:ext cx="5701726" cy="36512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anchor="ctr"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Date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888430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E2567-F275-4642-AA16-22FEB31A8A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49829"/>
            <a:ext cx="10515600" cy="856342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93327A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477D98-6CB8-4ADB-A3F7-8C42336668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36800"/>
            <a:ext cx="10515600" cy="4296229"/>
          </a:xfrm>
          <a:prstGeom prst="rect">
            <a:avLst/>
          </a:prstGeom>
        </p:spPr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nl-NL" dirty="0"/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34C24773-F881-444C-AC2D-B9B8842095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65" y="455497"/>
            <a:ext cx="2874270" cy="631708"/>
          </a:xfrm>
          <a:prstGeom prst="rect">
            <a:avLst/>
          </a:prstGeom>
        </p:spPr>
      </p:pic>
      <p:pic>
        <p:nvPicPr>
          <p:cNvPr id="8" name="Picture 7" descr="Qr code&#10;&#10;Description automatically generated">
            <a:extLst>
              <a:ext uri="{FF2B5EF4-FFF2-40B4-BE49-F238E27FC236}">
                <a16:creationId xmlns:a16="http://schemas.microsoft.com/office/drawing/2014/main" id="{160C7892-2C02-4985-B0CA-8706FED7108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9464" y="344638"/>
            <a:ext cx="2510971" cy="681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6409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28834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g"/><Relationship Id="rId5" Type="http://schemas.openxmlformats.org/officeDocument/2006/relationships/image" Target="../media/image14.jpeg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0.png"/><Relationship Id="rId4" Type="http://schemas.openxmlformats.org/officeDocument/2006/relationships/image" Target="../media/image19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5.emf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0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6.emf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27.emf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emf"/><Relationship Id="rId5" Type="http://schemas.openxmlformats.org/officeDocument/2006/relationships/image" Target="../media/image26.emf"/><Relationship Id="rId4" Type="http://schemas.openxmlformats.org/officeDocument/2006/relationships/image" Target="../media/image25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21598F-8F5D-AE99-E51A-583E88E8C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NL" dirty="0"/>
              <a:t>Bifurcations in dynamical systems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7A5B866E-C8E1-2FC4-AB2D-1B989D540157}"/>
              </a:ext>
            </a:extLst>
          </p:cNvPr>
          <p:cNvSpPr txBox="1">
            <a:spLocks/>
          </p:cNvSpPr>
          <p:nvPr/>
        </p:nvSpPr>
        <p:spPr>
          <a:xfrm>
            <a:off x="152586" y="6065900"/>
            <a:ext cx="5541818" cy="582035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NL" sz="1800" dirty="0"/>
              <a:t>Hanna ten Brink</a:t>
            </a:r>
          </a:p>
          <a:p>
            <a:pPr marL="0" indent="0">
              <a:buNone/>
            </a:pPr>
            <a:r>
              <a:rPr lang="en-NL" sz="1800" dirty="0"/>
              <a:t>1 October 2025</a:t>
            </a:r>
          </a:p>
        </p:txBody>
      </p:sp>
      <p:pic>
        <p:nvPicPr>
          <p:cNvPr id="8" name="Picture 7" descr="A line drawing of a point&#10;&#10;AI-generated content may be incorrect.">
            <a:extLst>
              <a:ext uri="{FF2B5EF4-FFF2-40B4-BE49-F238E27FC236}">
                <a16:creationId xmlns:a16="http://schemas.microsoft.com/office/drawing/2014/main" id="{30280E5C-2E09-EE3C-4DD2-2464D1151F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7062" y="2174806"/>
            <a:ext cx="5231885" cy="4473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4897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DD4885-4435-F8C0-E667-337F1DE004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NL" dirty="0"/>
              <a:t>Example of alternative steady states</a:t>
            </a:r>
          </a:p>
        </p:txBody>
      </p:sp>
      <p:pic>
        <p:nvPicPr>
          <p:cNvPr id="5" name="Content Placeholder 4" descr="A close-up of a bug&#10;&#10;AI-generated content may be incorrect.">
            <a:extLst>
              <a:ext uri="{FF2B5EF4-FFF2-40B4-BE49-F238E27FC236}">
                <a16:creationId xmlns:a16="http://schemas.microsoft.com/office/drawing/2014/main" id="{A1DA6199-C166-B2F1-070F-2452CCF711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68" b="90000" l="5867" r="91467">
                        <a14:foregroundMark x1="34867" y1="8962" x2="34867" y2="8962"/>
                        <a14:foregroundMark x1="91533" y1="22170" x2="91533" y2="22170"/>
                        <a14:foregroundMark x1="5867" y1="33585" x2="5867" y2="33585"/>
                        <a14:backgroundMark x1="29467" y1="31038" x2="29467" y2="310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679" y="1910060"/>
            <a:ext cx="3659293" cy="2581835"/>
          </a:xfrm>
        </p:spPr>
      </p:pic>
      <p:pic>
        <p:nvPicPr>
          <p:cNvPr id="7" name="Picture 6" descr="A snail on a rock&#10;&#10;AI-generated content may be incorrect.">
            <a:extLst>
              <a:ext uri="{FF2B5EF4-FFF2-40B4-BE49-F238E27FC236}">
                <a16:creationId xmlns:a16="http://schemas.microsoft.com/office/drawing/2014/main" id="{B4958D38-05AB-88F2-C726-374D069D69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9180" y="4076725"/>
            <a:ext cx="4042348" cy="2694899"/>
          </a:xfrm>
          <a:prstGeom prst="rect">
            <a:avLst/>
          </a:prstGeom>
        </p:spPr>
      </p:pic>
      <p:pic>
        <p:nvPicPr>
          <p:cNvPr id="9" name="Picture 8" descr="A snail on the ground&#10;&#10;AI-generated content may be incorrect.">
            <a:extLst>
              <a:ext uri="{FF2B5EF4-FFF2-40B4-BE49-F238E27FC236}">
                <a16:creationId xmlns:a16="http://schemas.microsoft.com/office/drawing/2014/main" id="{68574310-B265-F929-D6A3-DED4427298D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6593" y="3957667"/>
            <a:ext cx="2813957" cy="281395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4A67B75-81B2-B010-FD70-F937C3E7F7BD}"/>
              </a:ext>
            </a:extLst>
          </p:cNvPr>
          <p:cNvSpPr txBox="1"/>
          <p:nvPr/>
        </p:nvSpPr>
        <p:spPr>
          <a:xfrm>
            <a:off x="5956180" y="3611944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i="1" dirty="0"/>
              <a:t>Belostoma flumineum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5AE37E-A1B2-3FEB-E409-F6D1BF6EBE3B}"/>
              </a:ext>
            </a:extLst>
          </p:cNvPr>
          <p:cNvSpPr txBox="1"/>
          <p:nvPr/>
        </p:nvSpPr>
        <p:spPr>
          <a:xfrm>
            <a:off x="2330571" y="3611944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i="1" dirty="0"/>
              <a:t>Physella gyrina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D99D501-1B96-7FC9-4233-F08A7F067E2A}"/>
              </a:ext>
            </a:extLst>
          </p:cNvPr>
          <p:cNvSpPr txBox="1"/>
          <p:nvPr/>
        </p:nvSpPr>
        <p:spPr>
          <a:xfrm>
            <a:off x="8855528" y="3748432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i="1" dirty="0"/>
              <a:t>Helisoma trivolvis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48D0F24-7A63-FC21-E14C-052E5D05FC3E}"/>
              </a:ext>
            </a:extLst>
          </p:cNvPr>
          <p:cNvSpPr txBox="1"/>
          <p:nvPr/>
        </p:nvSpPr>
        <p:spPr>
          <a:xfrm>
            <a:off x="0" y="6439298"/>
            <a:ext cx="1551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Chase (2003) 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897227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aph of different sizes and numbers&#10;&#10;AI-generated content may be incorrect.">
            <a:extLst>
              <a:ext uri="{FF2B5EF4-FFF2-40B4-BE49-F238E27FC236}">
                <a16:creationId xmlns:a16="http://schemas.microsoft.com/office/drawing/2014/main" id="{868A081F-AAFA-E864-320B-20DFD4E567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1539" y="1503691"/>
            <a:ext cx="6923333" cy="518133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412B22F-34A9-BC42-3EE5-DBD64D031A8F}"/>
              </a:ext>
            </a:extLst>
          </p:cNvPr>
          <p:cNvSpPr txBox="1"/>
          <p:nvPr/>
        </p:nvSpPr>
        <p:spPr>
          <a:xfrm>
            <a:off x="146957" y="6315691"/>
            <a:ext cx="1551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Chase (2003) 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8535210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BDEA79-B138-8929-EA65-4954AF539B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669B6-4C12-39B4-784C-1BD7ED790E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NL" dirty="0"/>
              <a:t>Hopf point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A49230-BF31-8C1C-A2BB-46F9A2D7BA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L" dirty="0"/>
              <a:t>At a hopf bifurcation, the stability of an equilibrium changes, and a limit cycle (oscillations) emerges</a:t>
            </a:r>
          </a:p>
        </p:txBody>
      </p:sp>
      <p:pic>
        <p:nvPicPr>
          <p:cNvPr id="6" name="Picture 5" descr="A graph with a red line&#10;&#10;AI-generated content may be incorrect.">
            <a:extLst>
              <a:ext uri="{FF2B5EF4-FFF2-40B4-BE49-F238E27FC236}">
                <a16:creationId xmlns:a16="http://schemas.microsoft.com/office/drawing/2014/main" id="{0742D84A-B641-4829-3D4D-0A96C08BD1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9400" y="3145455"/>
            <a:ext cx="6149826" cy="3712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61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5830FD-F3FC-23E2-0037-2D41E814B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NL" dirty="0"/>
              <a:t>Hopf point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A934AF-D358-9834-3155-CDD81762CB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L" dirty="0"/>
              <a:t>At a hopf bifurcation, the stability of an equilibrium changes, and a limit cycle (oscillations) emerges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10C746-E2F1-A70E-DA8F-ED91DC023F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944" y="3261336"/>
            <a:ext cx="5525056" cy="33353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9F2A4DA-ACF5-E53A-06DC-CB2D431F08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256" y="3261335"/>
            <a:ext cx="5525055" cy="3335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7007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A2D521-76B4-7D64-4DB2-54FD4C252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NL" dirty="0"/>
              <a:t>Examples of limit cycles</a:t>
            </a:r>
          </a:p>
        </p:txBody>
      </p:sp>
      <p:pic>
        <p:nvPicPr>
          <p:cNvPr id="5" name="Picture 4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62E6B64A-1A5B-9680-7776-9D9D3BA918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350" y="2206171"/>
            <a:ext cx="5195802" cy="4442279"/>
          </a:xfrm>
          <a:prstGeom prst="rect">
            <a:avLst/>
          </a:prstGeom>
        </p:spPr>
      </p:pic>
      <p:pic>
        <p:nvPicPr>
          <p:cNvPr id="7" name="Picture 6" descr="A graph showing the number of years in the country&#10;&#10;AI-generated content may be incorrect.">
            <a:extLst>
              <a:ext uri="{FF2B5EF4-FFF2-40B4-BE49-F238E27FC236}">
                <a16:creationId xmlns:a16="http://schemas.microsoft.com/office/drawing/2014/main" id="{A7187487-6A16-E148-542C-56CC7DA08F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2000" y="2340428"/>
            <a:ext cx="6350000" cy="3200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2BFCCA0-EFB0-05F3-D15E-226907BC68EA}"/>
              </a:ext>
            </a:extLst>
          </p:cNvPr>
          <p:cNvSpPr txBox="1"/>
          <p:nvPr/>
        </p:nvSpPr>
        <p:spPr>
          <a:xfrm>
            <a:off x="6996198" y="5675085"/>
            <a:ext cx="51958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Brown lemming fluctuations, Bylot Island (Canada)</a:t>
            </a:r>
            <a:br>
              <a:rPr lang="en-US" dirty="0"/>
            </a:br>
            <a:r>
              <a:rPr lang="en-US" dirty="0"/>
              <a:t>Gauthier et al. (2024)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9000856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78591E-7838-C8AA-DEE7-F831CF278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NL" dirty="0"/>
              <a:t>Bifurcation quiz</a:t>
            </a:r>
          </a:p>
        </p:txBody>
      </p:sp>
      <p:pic>
        <p:nvPicPr>
          <p:cNvPr id="7" name="Picture 6" descr="A graph paper with a diagram&#10;&#10;AI-generated content may be incorrect.">
            <a:extLst>
              <a:ext uri="{FF2B5EF4-FFF2-40B4-BE49-F238E27FC236}">
                <a16:creationId xmlns:a16="http://schemas.microsoft.com/office/drawing/2014/main" id="{C00603D4-158C-6F72-497F-E81E10613A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116226" y="2206171"/>
            <a:ext cx="5959547" cy="4469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3139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C46E4D-D633-8861-CA33-89C5C4BF87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221BAA-DE4B-1D65-D499-CF35A60E7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NL" dirty="0"/>
              <a:t>Bifurcation quiz</a:t>
            </a:r>
          </a:p>
        </p:txBody>
      </p:sp>
      <p:pic>
        <p:nvPicPr>
          <p:cNvPr id="5" name="Content Placeholder 4" descr="A graph paper with a diagram&#10;&#10;AI-generated content may be incorrect.">
            <a:extLst>
              <a:ext uri="{FF2B5EF4-FFF2-40B4-BE49-F238E27FC236}">
                <a16:creationId xmlns:a16="http://schemas.microsoft.com/office/drawing/2014/main" id="{39131C62-A024-84F6-8469-5F9D7CEB3F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663298" y="2403442"/>
            <a:ext cx="5169914" cy="3877435"/>
          </a:xfrm>
        </p:spPr>
      </p:pic>
    </p:spTree>
    <p:extLst>
      <p:ext uri="{BB962C8B-B14F-4D97-AF65-F5344CB8AC3E}">
        <p14:creationId xmlns:p14="http://schemas.microsoft.com/office/powerpoint/2010/main" val="20700334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2DBAF5-759B-42FB-5489-C139C2E7C8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765BB6-AF54-E15F-FA48-415E9BD1A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NL" dirty="0"/>
              <a:t>Branching point in an epidemic model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112335-8BE0-8C8E-E5A9-EBA6ECD43DB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23602" y="2206171"/>
                <a:ext cx="7091597" cy="4296229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NL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𝑑𝑆</m:t>
                          </m:r>
                        </m:num>
                        <m:den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𝑟𝑆</m:t>
                      </m:r>
                      <m:d>
                        <m:dPr>
                          <m:ctrlPr>
                            <a:rPr lang="nl-NL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num>
                            <m:den>
                              <m: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den>
                          </m:f>
                        </m:e>
                      </m:d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nl-NL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nl-NL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𝑆𝐼</m:t>
                      </m:r>
                    </m:oMath>
                  </m:oMathPara>
                </a14:m>
                <a:endParaRPr lang="nl-NL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nl-NL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nl-NL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nl-NL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nl-NL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nl-NL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nl-NL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𝑆𝐼</m:t>
                      </m:r>
                      <m:r>
                        <a:rPr lang="nl-NL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−</m:t>
                      </m:r>
                      <m:r>
                        <a:rPr lang="nl-NL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nl-NL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nl-NL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nl-NL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nl-NL" b="0" dirty="0"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112335-8BE0-8C8E-E5A9-EBA6ECD43DB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3602" y="2206171"/>
                <a:ext cx="7091597" cy="4296229"/>
              </a:xfrm>
              <a:blipFill>
                <a:blip r:embed="rId2"/>
                <a:stretch>
                  <a:fillRect l="-537" t="-294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109984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780696-D393-F6A0-0C05-12B8C7C35F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9B78EA-A13D-6B82-EFFE-21DB23C40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NL" dirty="0"/>
              <a:t>Branching point in an epidemic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1F5F8D5-C2BE-ACEC-B6B0-09379A9220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23603" y="2206171"/>
                <a:ext cx="4348398" cy="4296229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NL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𝑑𝑆</m:t>
                          </m:r>
                        </m:num>
                        <m:den>
                          <m:r>
                            <a:rPr lang="nl-NL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nl-NL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nl-NL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𝑟𝑆</m:t>
                      </m:r>
                      <m:d>
                        <m:dPr>
                          <m:ctrlPr>
                            <a:rPr lang="nl-NL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nl-NL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nl-NL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num>
                            <m:den>
                              <m:r>
                                <a:rPr lang="nl-NL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den>
                          </m:f>
                        </m:e>
                      </m:d>
                      <m:r>
                        <a:rPr lang="nl-NL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nl-NL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nl-NL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𝑆𝐼</m:t>
                      </m:r>
                      <m:r>
                        <a:rPr lang="nl-NL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nl-NL" b="0" dirty="0">
                  <a:solidFill>
                    <a:srgbClr val="FF0000"/>
                  </a:solidFill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nl-NL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  <m:r>
                      <a:rPr lang="nl-NL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nl-NL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d>
                      <m:dPr>
                        <m:ctrlPr>
                          <a:rPr lang="nl-NL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nl-NL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1−</m:t>
                        </m:r>
                        <m:f>
                          <m:fPr>
                            <m:ctrlPr>
                              <a:rPr lang="nl-NL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nl-NL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𝑆</m:t>
                            </m:r>
                          </m:num>
                          <m:den>
                            <m:r>
                              <a:rPr lang="nl-NL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𝐾</m:t>
                            </m:r>
                          </m:den>
                        </m:f>
                      </m:e>
                    </m:d>
                    <m:r>
                      <a:rPr lang="nl-NL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nl-NL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nl-NL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  <m:r>
                      <a:rPr lang="nl-NL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nl-NL" b="0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 = 0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nl-NL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NL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  <m:sup>
                          <m:r>
                            <a:rPr lang="nl-NL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nl-NL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nl-NL" b="0" dirty="0">
                  <a:solidFill>
                    <a:srgbClr val="FF0000"/>
                  </a:solidFill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nl-NL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nl-NL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</m:e>
                      <m:sup>
                        <m:r>
                          <a:rPr lang="nl-NL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nl-NL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nl-NL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nl-NL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nl-NL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num>
                      <m:den>
                        <m:r>
                          <a:rPr lang="nl-NL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den>
                    </m:f>
                    <m:d>
                      <m:dPr>
                        <m:ctrlPr>
                          <a:rPr lang="nl-NL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nl-NL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1−</m:t>
                        </m:r>
                        <m:f>
                          <m:fPr>
                            <m:ctrlPr>
                              <a:rPr lang="nl-NL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nl-NL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𝑆</m:t>
                            </m:r>
                          </m:num>
                          <m:den>
                            <m:r>
                              <a:rPr lang="nl-NL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𝐾</m:t>
                            </m:r>
                          </m:den>
                        </m:f>
                      </m:e>
                    </m:d>
                  </m:oMath>
                </a14:m>
                <a:endParaRPr lang="nl-NL" b="0" dirty="0">
                  <a:solidFill>
                    <a:srgbClr val="FF0000"/>
                  </a:solidFill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nl-NL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nl-NL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1F5F8D5-C2BE-ACEC-B6B0-09379A9220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3603" y="2206171"/>
                <a:ext cx="4348398" cy="4296229"/>
              </a:xfrm>
              <a:blipFill>
                <a:blip r:embed="rId3"/>
                <a:stretch>
                  <a:fillRect l="-875" t="-294" r="-583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E3AFEDE-DBA5-2772-F4CA-9698EC09F5E6}"/>
                  </a:ext>
                </a:extLst>
              </p:cNvPr>
              <p:cNvSpPr txBox="1"/>
              <p:nvPr/>
            </p:nvSpPr>
            <p:spPr>
              <a:xfrm>
                <a:off x="5456418" y="2341083"/>
                <a:ext cx="5681273" cy="29408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nl-NL" sz="2800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sz="2800" i="1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nl-NL" sz="2800" i="1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nl-NL" sz="280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nl-NL" sz="2800" i="1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nl-NL" sz="2800" i="1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𝑆𝐼</m:t>
                      </m:r>
                      <m:r>
                        <a:rPr lang="nl-NL" sz="2800" i="1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−</m:t>
                      </m:r>
                      <m:r>
                        <a:rPr lang="nl-NL" sz="2800" i="1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nl-NL" sz="2800" i="1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</m:t>
                      </m:r>
                      <m:r>
                        <a:rPr lang="nl-NL" sz="2800" b="0" i="1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nl-NL" sz="2800" b="0" dirty="0">
                  <a:solidFill>
                    <a:schemeClr val="accent6">
                      <a:lumMod val="50000"/>
                    </a:schemeClr>
                  </a:solidFill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nl-NL" sz="2800" b="0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NL" sz="2800" b="0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</m:e>
                        <m:sup>
                          <m:r>
                            <a:rPr lang="nl-NL" sz="2800" b="0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nl-NL" sz="2800" b="0" i="1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nl-NL" sz="2800" b="0" dirty="0">
                  <a:solidFill>
                    <a:schemeClr val="accent6">
                      <a:lumMod val="50000"/>
                    </a:schemeClr>
                  </a:solidFill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nl-NL" sz="2800" b="0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NL" sz="2800" b="0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  <m:sup>
                          <m:r>
                            <a:rPr lang="nl-NL" sz="2800" b="0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nl-NL" sz="2800" b="0" i="1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nl-NL" sz="2800" b="0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sz="2800" b="0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num>
                        <m:den>
                          <m:r>
                            <a:rPr lang="nl-NL" sz="2800" b="0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den>
                      </m:f>
                    </m:oMath>
                  </m:oMathPara>
                </a14:m>
                <a:endParaRPr lang="nl-NL" sz="2800" b="0" dirty="0">
                  <a:solidFill>
                    <a:schemeClr val="accent6">
                      <a:lumMod val="50000"/>
                    </a:schemeClr>
                  </a:solidFill>
                  <a:ea typeface="Cambria Math" panose="02040503050406030204" pitchFamily="18" charset="0"/>
                </a:endParaRPr>
              </a:p>
              <a:p>
                <a:endParaRPr lang="nl-NL" sz="2800" dirty="0">
                  <a:solidFill>
                    <a:schemeClr val="accent6">
                      <a:lumMod val="50000"/>
                    </a:schemeClr>
                  </a:solidFill>
                  <a:ea typeface="Cambria Math" panose="02040503050406030204" pitchFamily="18" charset="0"/>
                </a:endParaRPr>
              </a:p>
              <a:p>
                <a:endParaRPr lang="en-NL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E3AFEDE-DBA5-2772-F4CA-9698EC09F5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6418" y="2341083"/>
                <a:ext cx="5681273" cy="294087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D0B9DBB-EFC3-7F1D-0E15-A593664808DD}"/>
                  </a:ext>
                </a:extLst>
              </p:cNvPr>
              <p:cNvSpPr txBox="1"/>
              <p:nvPr/>
            </p:nvSpPr>
            <p:spPr>
              <a:xfrm>
                <a:off x="472190" y="5416865"/>
                <a:ext cx="6872990" cy="10877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nl-NL" dirty="0" err="1">
                    <a:ea typeface="Cambria Math" panose="02040503050406030204" pitchFamily="18" charset="0"/>
                  </a:rPr>
                  <a:t>Trivial</a:t>
                </a:r>
                <a:r>
                  <a:rPr lang="nl-NL" dirty="0">
                    <a:ea typeface="Cambria Math" panose="02040503050406030204" pitchFamily="18" charset="0"/>
                  </a:rPr>
                  <a:t> equilibrium </a:t>
                </a:r>
                <a:r>
                  <a:rPr lang="nl-NL" i="1" dirty="0">
                    <a:ea typeface="Cambria Math" panose="02040503050406030204" pitchFamily="18" charset="0"/>
                  </a:rPr>
                  <a:t>S</a:t>
                </a:r>
                <a:r>
                  <a:rPr lang="nl-NL" i="1" baseline="30000" dirty="0">
                    <a:ea typeface="Cambria Math" panose="02040503050406030204" pitchFamily="18" charset="0"/>
                  </a:rPr>
                  <a:t>* </a:t>
                </a:r>
                <a:r>
                  <a:rPr lang="nl-NL" i="1" dirty="0">
                    <a:ea typeface="Cambria Math" panose="02040503050406030204" pitchFamily="18" charset="0"/>
                  </a:rPr>
                  <a:t>= 0, I</a:t>
                </a:r>
                <a:r>
                  <a:rPr lang="nl-NL" i="1" baseline="30000" dirty="0">
                    <a:ea typeface="Cambria Math" panose="02040503050406030204" pitchFamily="18" charset="0"/>
                  </a:rPr>
                  <a:t>* </a:t>
                </a:r>
                <a:r>
                  <a:rPr lang="nl-NL" i="1" dirty="0">
                    <a:ea typeface="Cambria Math" panose="02040503050406030204" pitchFamily="18" charset="0"/>
                  </a:rPr>
                  <a:t>= 0</a:t>
                </a:r>
                <a:endParaRPr lang="nl-NL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nl-NL" dirty="0" err="1">
                    <a:ea typeface="Cambria Math" panose="02040503050406030204" pitchFamily="18" charset="0"/>
                  </a:rPr>
                  <a:t>Disease</a:t>
                </a:r>
                <a:r>
                  <a:rPr lang="nl-NL" dirty="0">
                    <a:ea typeface="Cambria Math" panose="02040503050406030204" pitchFamily="18" charset="0"/>
                  </a:rPr>
                  <a:t> free equilibrium: </a:t>
                </a:r>
                <a:r>
                  <a:rPr lang="nl-NL" i="1" dirty="0">
                    <a:ea typeface="Cambria Math" panose="02040503050406030204" pitchFamily="18" charset="0"/>
                  </a:rPr>
                  <a:t>S</a:t>
                </a:r>
                <a:r>
                  <a:rPr lang="nl-NL" i="1" baseline="30000" dirty="0">
                    <a:ea typeface="Cambria Math" panose="02040503050406030204" pitchFamily="18" charset="0"/>
                  </a:rPr>
                  <a:t>*</a:t>
                </a:r>
                <a:r>
                  <a:rPr lang="nl-NL" i="1" dirty="0">
                    <a:ea typeface="Cambria Math" panose="02040503050406030204" pitchFamily="18" charset="0"/>
                  </a:rPr>
                  <a:t> = K, I</a:t>
                </a:r>
                <a:r>
                  <a:rPr lang="nl-NL" i="1" baseline="30000" dirty="0">
                    <a:ea typeface="Cambria Math" panose="02040503050406030204" pitchFamily="18" charset="0"/>
                  </a:rPr>
                  <a:t>* </a:t>
                </a:r>
                <a:r>
                  <a:rPr lang="nl-NL" i="1" dirty="0">
                    <a:ea typeface="Cambria Math" panose="02040503050406030204" pitchFamily="18" charset="0"/>
                  </a:rPr>
                  <a:t>= 0</a:t>
                </a:r>
              </a:p>
              <a:p>
                <a:pPr marL="0" indent="0">
                  <a:buNone/>
                </a:pPr>
                <a:r>
                  <a:rPr lang="nl-NL" dirty="0" err="1">
                    <a:ea typeface="Cambria Math" panose="02040503050406030204" pitchFamily="18" charset="0"/>
                  </a:rPr>
                  <a:t>Endemic</a:t>
                </a:r>
                <a:r>
                  <a:rPr lang="nl-NL" dirty="0">
                    <a:ea typeface="Cambria Math" panose="02040503050406030204" pitchFamily="18" charset="0"/>
                  </a:rPr>
                  <a:t> equilibrium: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nl-NL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nl-NL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nl-NL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nl-NL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nl-NL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nl-NL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num>
                      <m:den>
                        <m:r>
                          <a:rPr lang="nl-NL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den>
                    </m:f>
                    <m:r>
                      <a:rPr lang="nl-NL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nl-NL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nl-NL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</m:e>
                      <m:sup>
                        <m:r>
                          <a:rPr lang="nl-NL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nl-NL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nl-NL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nl-NL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num>
                      <m:den>
                        <m:r>
                          <a:rPr lang="nl-NL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den>
                    </m:f>
                    <m:d>
                      <m:dPr>
                        <m:ctrlPr>
                          <a:rPr lang="nl-NL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nl-NL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1 − </m:t>
                        </m:r>
                        <m:f>
                          <m:fPr>
                            <m:ctrlPr>
                              <a:rPr lang="nl-NL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nl-NL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𝛿</m:t>
                            </m:r>
                          </m:num>
                          <m:den>
                            <m:r>
                              <a:rPr lang="nl-NL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  <m:r>
                              <a:rPr lang="nl-NL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𝐾</m:t>
                            </m:r>
                          </m:den>
                        </m:f>
                      </m:e>
                    </m:d>
                  </m:oMath>
                </a14:m>
                <a:endParaRPr lang="en-NL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D0B9DBB-EFC3-7F1D-0E15-A593664808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190" y="5416865"/>
                <a:ext cx="6872990" cy="1087798"/>
              </a:xfrm>
              <a:prstGeom prst="rect">
                <a:avLst/>
              </a:prstGeom>
              <a:blipFill>
                <a:blip r:embed="rId5"/>
                <a:stretch>
                  <a:fillRect l="-552" t="-2299" b="-2299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894876E8-0F99-F798-C971-D4291D90977A}"/>
              </a:ext>
            </a:extLst>
          </p:cNvPr>
          <p:cNvSpPr txBox="1"/>
          <p:nvPr/>
        </p:nvSpPr>
        <p:spPr>
          <a:xfrm>
            <a:off x="6512010" y="5733535"/>
            <a:ext cx="5053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Draw all possible configurations of the phaseplane</a:t>
            </a:r>
          </a:p>
        </p:txBody>
      </p:sp>
    </p:spTree>
    <p:extLst>
      <p:ext uri="{BB962C8B-B14F-4D97-AF65-F5344CB8AC3E}">
        <p14:creationId xmlns:p14="http://schemas.microsoft.com/office/powerpoint/2010/main" val="29614833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BAFD93-C720-5864-C9CB-93DE865B12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1D343B9C-03B6-9EA1-4907-2463E2F3E5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9950" y="1505709"/>
            <a:ext cx="9308447" cy="561461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A2CBC23-037D-F29E-5B9F-174F7990EF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NL" dirty="0"/>
              <a:t>Phaseplane of the epidemic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37A3749-8167-5231-4B23-851043017E5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23603" y="2206171"/>
                <a:ext cx="4348398" cy="4296229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nl-NL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NL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  <m:sup>
                          <m:r>
                            <a:rPr lang="nl-NL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nl-NL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nl-NL" b="0" dirty="0">
                  <a:solidFill>
                    <a:srgbClr val="FF0000"/>
                  </a:solidFill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nl-NL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nl-NL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</m:e>
                      <m:sup>
                        <m:r>
                          <a:rPr lang="nl-NL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nl-NL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nl-NL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nl-NL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nl-NL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num>
                      <m:den>
                        <m:r>
                          <a:rPr lang="nl-NL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den>
                    </m:f>
                    <m:d>
                      <m:dPr>
                        <m:ctrlPr>
                          <a:rPr lang="nl-NL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nl-NL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1−</m:t>
                        </m:r>
                        <m:f>
                          <m:fPr>
                            <m:ctrlPr>
                              <a:rPr lang="nl-NL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nl-NL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𝑆</m:t>
                            </m:r>
                          </m:num>
                          <m:den>
                            <m:r>
                              <a:rPr lang="nl-NL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𝐾</m:t>
                            </m:r>
                          </m:den>
                        </m:f>
                      </m:e>
                    </m:d>
                  </m:oMath>
                </a14:m>
                <a:endParaRPr lang="nl-NL" b="0" dirty="0">
                  <a:solidFill>
                    <a:srgbClr val="FF0000"/>
                  </a:solidFill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nl-NL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nl-NL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37A3749-8167-5231-4B23-851043017E5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3603" y="2206171"/>
                <a:ext cx="4348398" cy="4296229"/>
              </a:xfrm>
              <a:blipFill>
                <a:blip r:embed="rId4"/>
                <a:stretch>
                  <a:fillRect l="-875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67109BA-DED5-B48C-1076-98B11FC918DF}"/>
                  </a:ext>
                </a:extLst>
              </p:cNvPr>
              <p:cNvSpPr txBox="1"/>
              <p:nvPr/>
            </p:nvSpPr>
            <p:spPr>
              <a:xfrm>
                <a:off x="223603" y="3739330"/>
                <a:ext cx="4678180" cy="21228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nl-NL" sz="2800" b="0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NL" sz="2800" b="0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</m:e>
                        <m:sup>
                          <m:r>
                            <a:rPr lang="nl-NL" sz="2800" b="0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nl-NL" sz="2800" b="0" i="1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nl-NL" sz="2800" b="0" dirty="0">
                  <a:solidFill>
                    <a:schemeClr val="accent6">
                      <a:lumMod val="50000"/>
                    </a:schemeClr>
                  </a:solidFill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nl-NL" sz="2800" i="1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  <m:r>
                        <a:rPr lang="nl-NL" sz="2800" i="1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nl-NL" sz="2800" i="1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sz="2800" i="1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num>
                        <m:den>
                          <m:r>
                            <a:rPr lang="nl-NL" sz="2800" i="1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den>
                      </m:f>
                    </m:oMath>
                  </m:oMathPara>
                </a14:m>
                <a:endParaRPr lang="nl-NL" sz="2800" b="0" dirty="0">
                  <a:solidFill>
                    <a:schemeClr val="accent6">
                      <a:lumMod val="50000"/>
                    </a:schemeClr>
                  </a:solidFill>
                  <a:ea typeface="Cambria Math" panose="02040503050406030204" pitchFamily="18" charset="0"/>
                </a:endParaRPr>
              </a:p>
              <a:p>
                <a:endParaRPr lang="nl-NL" sz="2800" dirty="0">
                  <a:solidFill>
                    <a:schemeClr val="accent6">
                      <a:lumMod val="50000"/>
                    </a:schemeClr>
                  </a:solidFill>
                  <a:ea typeface="Cambria Math" panose="02040503050406030204" pitchFamily="18" charset="0"/>
                </a:endParaRPr>
              </a:p>
              <a:p>
                <a:endParaRPr lang="en-NL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67109BA-DED5-B48C-1076-98B11FC918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603" y="3739330"/>
                <a:ext cx="4678180" cy="2122825"/>
              </a:xfrm>
              <a:prstGeom prst="rect">
                <a:avLst/>
              </a:prstGeom>
              <a:blipFill>
                <a:blip r:embed="rId5"/>
                <a:stretch>
                  <a:fillRect l="-813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7AAAEB8-C707-69B5-C625-998E2B7AF2DE}"/>
                  </a:ext>
                </a:extLst>
              </p:cNvPr>
              <p:cNvSpPr txBox="1"/>
              <p:nvPr/>
            </p:nvSpPr>
            <p:spPr>
              <a:xfrm>
                <a:off x="6944171" y="5019507"/>
                <a:ext cx="393959" cy="6655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nl-NL" sz="1800" b="0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sz="1800" b="0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num>
                        <m:den>
                          <m:r>
                            <a:rPr lang="nl-NL" sz="1800" b="0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den>
                      </m:f>
                    </m:oMath>
                  </m:oMathPara>
                </a14:m>
                <a:endParaRPr lang="en-NL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7AAAEB8-C707-69B5-C625-998E2B7AF2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4171" y="5019507"/>
                <a:ext cx="393959" cy="665567"/>
              </a:xfrm>
              <a:prstGeom prst="rect">
                <a:avLst/>
              </a:prstGeom>
              <a:blipFill>
                <a:blip r:embed="rId6"/>
                <a:stretch>
                  <a:fillRect b="-9434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5C75CF0-BFC0-8014-7004-AEF2C48310CA}"/>
                  </a:ext>
                </a:extLst>
              </p:cNvPr>
              <p:cNvSpPr txBox="1"/>
              <p:nvPr/>
            </p:nvSpPr>
            <p:spPr>
              <a:xfrm>
                <a:off x="1519005" y="3739330"/>
                <a:ext cx="6100996" cy="61337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nl-NL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num>
                        <m:den>
                          <m:r>
                            <a:rPr lang="nl-NL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den>
                      </m:f>
                    </m:oMath>
                  </m:oMathPara>
                </a14:m>
                <a:endParaRPr lang="en-NL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5C75CF0-BFC0-8014-7004-AEF2C48310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9005" y="3739330"/>
                <a:ext cx="6100996" cy="613373"/>
              </a:xfrm>
              <a:prstGeom prst="rect">
                <a:avLst/>
              </a:prstGeom>
              <a:blipFill>
                <a:blip r:embed="rId7"/>
                <a:stretch>
                  <a:fillRect b="-10204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B12108B-9391-BE84-BAFF-9BEFE2F53FBE}"/>
                  </a:ext>
                </a:extLst>
              </p:cNvPr>
              <p:cNvSpPr txBox="1"/>
              <p:nvPr/>
            </p:nvSpPr>
            <p:spPr>
              <a:xfrm>
                <a:off x="5788308" y="5094464"/>
                <a:ext cx="50884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𝐾</m:t>
                      </m:r>
                    </m:oMath>
                  </m:oMathPara>
                </a14:m>
                <a:endParaRPr lang="en-NL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B12108B-9391-BE84-BAFF-9BEFE2F53F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8308" y="5094464"/>
                <a:ext cx="508840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084376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DF813E-C0AB-42EE-AD0F-107D8093C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Lecture</a:t>
            </a:r>
            <a:r>
              <a:rPr lang="nl-NL" dirty="0"/>
              <a:t>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C43542-552B-4E5F-A532-4D36CE5A3B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07772"/>
            <a:ext cx="10515600" cy="4325258"/>
          </a:xfrm>
        </p:spPr>
        <p:txBody>
          <a:bodyPr/>
          <a:lstStyle/>
          <a:p>
            <a:r>
              <a:rPr lang="nl-NL" dirty="0" err="1"/>
              <a:t>After</a:t>
            </a:r>
            <a:r>
              <a:rPr lang="nl-NL" dirty="0"/>
              <a:t> </a:t>
            </a:r>
            <a:r>
              <a:rPr lang="nl-NL" dirty="0" err="1"/>
              <a:t>this</a:t>
            </a:r>
            <a:r>
              <a:rPr lang="nl-NL" dirty="0"/>
              <a:t> </a:t>
            </a:r>
            <a:r>
              <a:rPr lang="nl-NL" dirty="0" err="1"/>
              <a:t>lecture</a:t>
            </a:r>
            <a:r>
              <a:rPr lang="nl-NL" dirty="0"/>
              <a:t> </a:t>
            </a:r>
            <a:r>
              <a:rPr lang="nl-NL" dirty="0" err="1"/>
              <a:t>you</a:t>
            </a:r>
            <a:r>
              <a:rPr lang="nl-NL" dirty="0"/>
              <a:t> </a:t>
            </a:r>
            <a:r>
              <a:rPr lang="nl-NL" dirty="0" err="1"/>
              <a:t>can</a:t>
            </a:r>
            <a:endParaRPr lang="nl-NL" dirty="0"/>
          </a:p>
          <a:p>
            <a:pPr lvl="1"/>
            <a:r>
              <a:rPr lang="nl-NL" dirty="0" err="1"/>
              <a:t>Define</a:t>
            </a:r>
            <a:r>
              <a:rPr lang="nl-NL" dirty="0"/>
              <a:t> </a:t>
            </a:r>
            <a:r>
              <a:rPr lang="nl-NL" dirty="0" err="1"/>
              <a:t>three</a:t>
            </a:r>
            <a:r>
              <a:rPr lang="nl-NL" dirty="0"/>
              <a:t> types of </a:t>
            </a:r>
            <a:r>
              <a:rPr lang="nl-NL" dirty="0" err="1"/>
              <a:t>bifurcation</a:t>
            </a:r>
            <a:r>
              <a:rPr lang="nl-NL" dirty="0"/>
              <a:t> points </a:t>
            </a:r>
            <a:r>
              <a:rPr lang="nl-NL" dirty="0" err="1"/>
              <a:t>often</a:t>
            </a:r>
            <a:r>
              <a:rPr lang="nl-NL" dirty="0"/>
              <a:t> found in </a:t>
            </a:r>
            <a:r>
              <a:rPr lang="nl-NL" dirty="0" err="1"/>
              <a:t>ecological</a:t>
            </a:r>
            <a:r>
              <a:rPr lang="nl-NL" dirty="0"/>
              <a:t> systems</a:t>
            </a:r>
          </a:p>
          <a:p>
            <a:pPr lvl="1"/>
            <a:r>
              <a:rPr lang="nl-NL" dirty="0" err="1"/>
              <a:t>Explain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biological</a:t>
            </a:r>
            <a:r>
              <a:rPr lang="nl-NL" dirty="0"/>
              <a:t> </a:t>
            </a:r>
            <a:r>
              <a:rPr lang="nl-NL" dirty="0" err="1"/>
              <a:t>meaning</a:t>
            </a:r>
            <a:r>
              <a:rPr lang="nl-NL" dirty="0"/>
              <a:t> of </a:t>
            </a:r>
            <a:r>
              <a:rPr lang="nl-NL" dirty="0" err="1"/>
              <a:t>each</a:t>
            </a:r>
            <a:r>
              <a:rPr lang="nl-NL" dirty="0"/>
              <a:t> of these </a:t>
            </a:r>
            <a:r>
              <a:rPr lang="nl-NL" dirty="0" err="1"/>
              <a:t>bifurcation</a:t>
            </a:r>
            <a:r>
              <a:rPr lang="nl-NL" dirty="0"/>
              <a:t> type</a:t>
            </a:r>
          </a:p>
          <a:p>
            <a:pPr lvl="1"/>
            <a:r>
              <a:rPr lang="nl-NL" dirty="0" err="1"/>
              <a:t>Recognize</a:t>
            </a:r>
            <a:r>
              <a:rPr lang="nl-NL" dirty="0"/>
              <a:t> </a:t>
            </a:r>
            <a:r>
              <a:rPr lang="nl-NL" dirty="0" err="1"/>
              <a:t>each</a:t>
            </a:r>
            <a:r>
              <a:rPr lang="nl-NL" dirty="0"/>
              <a:t> </a:t>
            </a:r>
            <a:r>
              <a:rPr lang="nl-NL" dirty="0" err="1"/>
              <a:t>bifurcation</a:t>
            </a:r>
            <a:r>
              <a:rPr lang="nl-NL" dirty="0"/>
              <a:t> point in a </a:t>
            </a:r>
            <a:r>
              <a:rPr lang="nl-NL" dirty="0" err="1"/>
              <a:t>one</a:t>
            </a:r>
            <a:r>
              <a:rPr lang="nl-NL" dirty="0"/>
              <a:t>-parameter </a:t>
            </a:r>
            <a:r>
              <a:rPr lang="nl-NL" dirty="0" err="1"/>
              <a:t>bifurcation</a:t>
            </a:r>
            <a:r>
              <a:rPr lang="nl-NL" dirty="0"/>
              <a:t> plot</a:t>
            </a:r>
          </a:p>
          <a:p>
            <a:pPr lvl="1"/>
            <a:r>
              <a:rPr lang="nl-NL" dirty="0"/>
              <a:t>Understand </a:t>
            </a:r>
            <a:r>
              <a:rPr lang="nl-NL" dirty="0" err="1"/>
              <a:t>how</a:t>
            </a:r>
            <a:r>
              <a:rPr lang="nl-NL" dirty="0"/>
              <a:t> </a:t>
            </a:r>
            <a:r>
              <a:rPr lang="nl-NL" dirty="0" err="1"/>
              <a:t>bifurcation</a:t>
            </a:r>
            <a:r>
              <a:rPr lang="nl-NL" dirty="0"/>
              <a:t> curves </a:t>
            </a:r>
            <a:r>
              <a:rPr lang="nl-NL" dirty="0" err="1"/>
              <a:t>appear</a:t>
            </a:r>
            <a:r>
              <a:rPr lang="nl-NL" dirty="0"/>
              <a:t> in a </a:t>
            </a:r>
            <a:r>
              <a:rPr lang="nl-NL" dirty="0" err="1"/>
              <a:t>two</a:t>
            </a:r>
            <a:r>
              <a:rPr lang="nl-NL" dirty="0"/>
              <a:t>-parameter </a:t>
            </a:r>
            <a:r>
              <a:rPr lang="nl-NL" dirty="0" err="1"/>
              <a:t>bifurcation</a:t>
            </a:r>
            <a:r>
              <a:rPr lang="nl-NL" dirty="0"/>
              <a:t> plot</a:t>
            </a:r>
          </a:p>
          <a:p>
            <a:pPr lvl="1"/>
            <a:r>
              <a:rPr lang="nl-NL" dirty="0" err="1"/>
              <a:t>Relate</a:t>
            </a:r>
            <a:r>
              <a:rPr lang="nl-NL" dirty="0"/>
              <a:t> different </a:t>
            </a:r>
            <a:r>
              <a:rPr lang="nl-NL" dirty="0" err="1"/>
              <a:t>representations</a:t>
            </a:r>
            <a:r>
              <a:rPr lang="nl-NL" dirty="0"/>
              <a:t> (time series, isocline </a:t>
            </a:r>
            <a:r>
              <a:rPr lang="nl-NL" dirty="0" err="1"/>
              <a:t>diagrams</a:t>
            </a:r>
            <a:r>
              <a:rPr lang="nl-NL" dirty="0"/>
              <a:t>, </a:t>
            </a:r>
            <a:r>
              <a:rPr lang="nl-NL" dirty="0" err="1"/>
              <a:t>one</a:t>
            </a:r>
            <a:r>
              <a:rPr lang="nl-NL" dirty="0"/>
              <a:t>-parameter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two</a:t>
            </a:r>
            <a:r>
              <a:rPr lang="nl-NL" dirty="0"/>
              <a:t>-parameter </a:t>
            </a:r>
            <a:r>
              <a:rPr lang="nl-NL" dirty="0" err="1"/>
              <a:t>bifurcation</a:t>
            </a:r>
            <a:r>
              <a:rPr lang="nl-NL" dirty="0"/>
              <a:t> plots)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each</a:t>
            </a:r>
            <a:r>
              <a:rPr lang="nl-NL" dirty="0"/>
              <a:t> </a:t>
            </a:r>
            <a:r>
              <a:rPr lang="nl-NL" dirty="0" err="1"/>
              <a:t>other</a:t>
            </a:r>
            <a:endParaRPr lang="nl-NL" dirty="0"/>
          </a:p>
          <a:p>
            <a:pPr lvl="1"/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9819572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EF246E-D3F8-0B5E-E22D-868AD79548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99970B4-BD1C-E3E4-1B5D-7C1816084F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3080" y="1172926"/>
            <a:ext cx="9161815" cy="55261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FD8A060-BA9F-B787-0619-EBF25624B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NL" dirty="0"/>
              <a:t>Phaseplane of the epidemic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77F8AC1-1B2A-3E12-9DDD-F4F1B4106E0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23603" y="2206171"/>
                <a:ext cx="4348398" cy="4296229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nl-NL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NL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  <m:sup>
                          <m:r>
                            <a:rPr lang="nl-NL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nl-NL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nl-NL" b="0" dirty="0">
                  <a:solidFill>
                    <a:srgbClr val="FF0000"/>
                  </a:solidFill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nl-NL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nl-NL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</m:e>
                      <m:sup>
                        <m:r>
                          <a:rPr lang="nl-NL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nl-NL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nl-NL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nl-NL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nl-NL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num>
                      <m:den>
                        <m:r>
                          <a:rPr lang="nl-NL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den>
                    </m:f>
                    <m:d>
                      <m:dPr>
                        <m:ctrlPr>
                          <a:rPr lang="nl-NL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nl-NL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1−</m:t>
                        </m:r>
                        <m:f>
                          <m:fPr>
                            <m:ctrlPr>
                              <a:rPr lang="nl-NL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nl-NL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𝑆</m:t>
                            </m:r>
                          </m:num>
                          <m:den>
                            <m:r>
                              <a:rPr lang="nl-NL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𝐾</m:t>
                            </m:r>
                          </m:den>
                        </m:f>
                      </m:e>
                    </m:d>
                  </m:oMath>
                </a14:m>
                <a:endParaRPr lang="nl-NL" b="0" dirty="0">
                  <a:solidFill>
                    <a:srgbClr val="FF0000"/>
                  </a:solidFill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nl-NL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nl-NL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77F8AC1-1B2A-3E12-9DDD-F4F1B4106E0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3603" y="2206171"/>
                <a:ext cx="4348398" cy="4296229"/>
              </a:xfrm>
              <a:blipFill>
                <a:blip r:embed="rId4"/>
                <a:stretch>
                  <a:fillRect l="-875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CEB9490-4AFC-EDD8-155B-E1001E41B3A3}"/>
                  </a:ext>
                </a:extLst>
              </p:cNvPr>
              <p:cNvSpPr txBox="1"/>
              <p:nvPr/>
            </p:nvSpPr>
            <p:spPr>
              <a:xfrm>
                <a:off x="223603" y="3739330"/>
                <a:ext cx="4678180" cy="21228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nl-NL" sz="2800" b="0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NL" sz="2800" b="0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</m:e>
                        <m:sup>
                          <m:r>
                            <a:rPr lang="nl-NL" sz="2800" b="0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nl-NL" sz="2800" b="0" i="1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nl-NL" sz="2800" b="0" dirty="0">
                  <a:solidFill>
                    <a:schemeClr val="accent6">
                      <a:lumMod val="50000"/>
                    </a:schemeClr>
                  </a:solidFill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nl-NL" sz="2800" i="1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  <m:r>
                        <a:rPr lang="nl-NL" sz="2800" i="1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nl-NL" sz="2800" i="1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sz="2800" i="1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num>
                        <m:den>
                          <m:r>
                            <a:rPr lang="nl-NL" sz="2800" i="1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den>
                      </m:f>
                    </m:oMath>
                  </m:oMathPara>
                </a14:m>
                <a:endParaRPr lang="nl-NL" sz="2800" b="0" dirty="0">
                  <a:solidFill>
                    <a:schemeClr val="accent6">
                      <a:lumMod val="50000"/>
                    </a:schemeClr>
                  </a:solidFill>
                  <a:ea typeface="Cambria Math" panose="02040503050406030204" pitchFamily="18" charset="0"/>
                </a:endParaRPr>
              </a:p>
              <a:p>
                <a:endParaRPr lang="nl-NL" sz="2800" dirty="0">
                  <a:solidFill>
                    <a:schemeClr val="accent6">
                      <a:lumMod val="50000"/>
                    </a:schemeClr>
                  </a:solidFill>
                  <a:ea typeface="Cambria Math" panose="02040503050406030204" pitchFamily="18" charset="0"/>
                </a:endParaRPr>
              </a:p>
              <a:p>
                <a:endParaRPr lang="en-NL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CEB9490-4AFC-EDD8-155B-E1001E41B3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603" y="3739330"/>
                <a:ext cx="4678180" cy="2122825"/>
              </a:xfrm>
              <a:prstGeom prst="rect">
                <a:avLst/>
              </a:prstGeom>
              <a:blipFill>
                <a:blip r:embed="rId5"/>
                <a:stretch>
                  <a:fillRect l="-813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8E8D182-E9F9-9098-07B1-7B76B52D444B}"/>
                  </a:ext>
                </a:extLst>
              </p:cNvPr>
              <p:cNvSpPr txBox="1"/>
              <p:nvPr/>
            </p:nvSpPr>
            <p:spPr>
              <a:xfrm>
                <a:off x="6759683" y="4734900"/>
                <a:ext cx="393959" cy="6655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nl-NL" sz="1800" b="0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sz="1800" b="0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num>
                        <m:den>
                          <m:r>
                            <a:rPr lang="nl-NL" sz="1800" b="0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den>
                      </m:f>
                    </m:oMath>
                  </m:oMathPara>
                </a14:m>
                <a:endParaRPr lang="en-NL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8E8D182-E9F9-9098-07B1-7B76B52D44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9683" y="4734900"/>
                <a:ext cx="393959" cy="665567"/>
              </a:xfrm>
              <a:prstGeom prst="rect">
                <a:avLst/>
              </a:prstGeom>
              <a:blipFill>
                <a:blip r:embed="rId6"/>
                <a:stretch>
                  <a:fillRect b="-9259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D80DF42-3454-2A0F-60DC-955534F8603D}"/>
                  </a:ext>
                </a:extLst>
              </p:cNvPr>
              <p:cNvSpPr txBox="1"/>
              <p:nvPr/>
            </p:nvSpPr>
            <p:spPr>
              <a:xfrm>
                <a:off x="4493117" y="3936013"/>
                <a:ext cx="487550" cy="61337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nl-NL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num>
                        <m:den>
                          <m:r>
                            <a:rPr lang="nl-NL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den>
                      </m:f>
                    </m:oMath>
                  </m:oMathPara>
                </a14:m>
                <a:endParaRPr lang="en-NL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D80DF42-3454-2A0F-60DC-955534F860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3117" y="3936013"/>
                <a:ext cx="487550" cy="613373"/>
              </a:xfrm>
              <a:prstGeom prst="rect">
                <a:avLst/>
              </a:prstGeom>
              <a:blipFill>
                <a:blip r:embed="rId7"/>
                <a:stretch>
                  <a:fillRect b="-10204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0CA960E-95C4-42AF-EDDE-EE4C3FFDBFD6}"/>
                  </a:ext>
                </a:extLst>
              </p:cNvPr>
              <p:cNvSpPr txBox="1"/>
              <p:nvPr/>
            </p:nvSpPr>
            <p:spPr>
              <a:xfrm>
                <a:off x="7550188" y="4766335"/>
                <a:ext cx="50884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𝐾</m:t>
                      </m:r>
                    </m:oMath>
                  </m:oMathPara>
                </a14:m>
                <a:endParaRPr lang="en-NL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0CA960E-95C4-42AF-EDDE-EE4C3FFDBF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0188" y="4766335"/>
                <a:ext cx="508840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983086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D00CF1-C4B0-1748-E350-F67BA2BE0C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897D1C0-64A7-BA42-28EB-DC3C3ADDAC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5139" y="1206195"/>
            <a:ext cx="9370098" cy="565180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6869E1-710C-F2CF-7153-AAB5A9469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NL" dirty="0"/>
              <a:t>Phaseplane of the epidemic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1C04732-D285-1DFC-5156-D54B4BEA901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23603" y="2206171"/>
                <a:ext cx="4348398" cy="4296229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nl-NL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NL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  <m:sup>
                          <m:r>
                            <a:rPr lang="nl-NL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nl-NL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nl-NL" b="0" dirty="0">
                  <a:solidFill>
                    <a:srgbClr val="FF0000"/>
                  </a:solidFill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nl-NL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nl-NL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</m:e>
                      <m:sup>
                        <m:r>
                          <a:rPr lang="nl-NL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nl-NL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nl-NL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nl-NL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nl-NL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num>
                      <m:den>
                        <m:r>
                          <a:rPr lang="nl-NL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den>
                    </m:f>
                    <m:d>
                      <m:dPr>
                        <m:ctrlPr>
                          <a:rPr lang="nl-NL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nl-NL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1−</m:t>
                        </m:r>
                        <m:f>
                          <m:fPr>
                            <m:ctrlPr>
                              <a:rPr lang="nl-NL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nl-NL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𝑆</m:t>
                            </m:r>
                          </m:num>
                          <m:den>
                            <m:r>
                              <a:rPr lang="nl-NL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𝐾</m:t>
                            </m:r>
                          </m:den>
                        </m:f>
                      </m:e>
                    </m:d>
                  </m:oMath>
                </a14:m>
                <a:endParaRPr lang="nl-NL" b="0" dirty="0">
                  <a:solidFill>
                    <a:srgbClr val="FF0000"/>
                  </a:solidFill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nl-NL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nl-NL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1C04732-D285-1DFC-5156-D54B4BEA901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3603" y="2206171"/>
                <a:ext cx="4348398" cy="4296229"/>
              </a:xfrm>
              <a:blipFill>
                <a:blip r:embed="rId4"/>
                <a:stretch>
                  <a:fillRect l="-875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91D2403-E85F-B045-6E98-B828E4F93C64}"/>
                  </a:ext>
                </a:extLst>
              </p:cNvPr>
              <p:cNvSpPr txBox="1"/>
              <p:nvPr/>
            </p:nvSpPr>
            <p:spPr>
              <a:xfrm>
                <a:off x="223603" y="3739330"/>
                <a:ext cx="4678180" cy="21228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nl-NL" sz="2800" b="0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NL" sz="2800" b="0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</m:e>
                        <m:sup>
                          <m:r>
                            <a:rPr lang="nl-NL" sz="2800" b="0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nl-NL" sz="2800" b="0" i="1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nl-NL" sz="2800" b="0" dirty="0">
                  <a:solidFill>
                    <a:schemeClr val="accent6">
                      <a:lumMod val="50000"/>
                    </a:schemeClr>
                  </a:solidFill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nl-NL" sz="2800" i="1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  <m:r>
                        <a:rPr lang="nl-NL" sz="2800" i="1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nl-NL" sz="2800" i="1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sz="2800" i="1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num>
                        <m:den>
                          <m:r>
                            <a:rPr lang="nl-NL" sz="2800" i="1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den>
                      </m:f>
                    </m:oMath>
                  </m:oMathPara>
                </a14:m>
                <a:endParaRPr lang="nl-NL" sz="2800" b="0" dirty="0">
                  <a:solidFill>
                    <a:schemeClr val="accent6">
                      <a:lumMod val="50000"/>
                    </a:schemeClr>
                  </a:solidFill>
                  <a:ea typeface="Cambria Math" panose="02040503050406030204" pitchFamily="18" charset="0"/>
                </a:endParaRPr>
              </a:p>
              <a:p>
                <a:endParaRPr lang="nl-NL" sz="2800" dirty="0">
                  <a:solidFill>
                    <a:schemeClr val="accent6">
                      <a:lumMod val="50000"/>
                    </a:schemeClr>
                  </a:solidFill>
                  <a:ea typeface="Cambria Math" panose="02040503050406030204" pitchFamily="18" charset="0"/>
                </a:endParaRPr>
              </a:p>
              <a:p>
                <a:endParaRPr lang="en-NL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91D2403-E85F-B045-6E98-B828E4F93C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603" y="3739330"/>
                <a:ext cx="4678180" cy="2122825"/>
              </a:xfrm>
              <a:prstGeom prst="rect">
                <a:avLst/>
              </a:prstGeom>
              <a:blipFill>
                <a:blip r:embed="rId5"/>
                <a:stretch>
                  <a:fillRect l="-813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87D56EC-4EAD-2BFD-6783-0524428CD94D}"/>
                  </a:ext>
                </a:extLst>
              </p:cNvPr>
              <p:cNvSpPr txBox="1"/>
              <p:nvPr/>
            </p:nvSpPr>
            <p:spPr>
              <a:xfrm>
                <a:off x="6759683" y="4734900"/>
                <a:ext cx="393959" cy="6655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nl-NL" sz="1800" b="0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sz="1800" b="0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num>
                        <m:den>
                          <m:r>
                            <a:rPr lang="nl-NL" sz="1800" b="0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den>
                      </m:f>
                    </m:oMath>
                  </m:oMathPara>
                </a14:m>
                <a:endParaRPr lang="en-NL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87D56EC-4EAD-2BFD-6783-0524428CD9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9683" y="4734900"/>
                <a:ext cx="393959" cy="665567"/>
              </a:xfrm>
              <a:prstGeom prst="rect">
                <a:avLst/>
              </a:prstGeom>
              <a:blipFill>
                <a:blip r:embed="rId6"/>
                <a:stretch>
                  <a:fillRect b="-9259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7D3DD51-4D2A-00B9-796A-32E4CCB57E43}"/>
                  </a:ext>
                </a:extLst>
              </p:cNvPr>
              <p:cNvSpPr txBox="1"/>
              <p:nvPr/>
            </p:nvSpPr>
            <p:spPr>
              <a:xfrm>
                <a:off x="4493117" y="4032097"/>
                <a:ext cx="487550" cy="61337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nl-NL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num>
                        <m:den>
                          <m:r>
                            <a:rPr lang="nl-NL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den>
                      </m:f>
                    </m:oMath>
                  </m:oMathPara>
                </a14:m>
                <a:endParaRPr lang="en-NL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7D3DD51-4D2A-00B9-796A-32E4CCB57E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3117" y="4032097"/>
                <a:ext cx="487550" cy="613373"/>
              </a:xfrm>
              <a:prstGeom prst="rect">
                <a:avLst/>
              </a:prstGeom>
              <a:blipFill>
                <a:blip r:embed="rId7"/>
                <a:stretch>
                  <a:fillRect b="-12245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A4753C2-7698-D132-5136-C0FAA44D9980}"/>
                  </a:ext>
                </a:extLst>
              </p:cNvPr>
              <p:cNvSpPr txBox="1"/>
              <p:nvPr/>
            </p:nvSpPr>
            <p:spPr>
              <a:xfrm>
                <a:off x="7041348" y="4883017"/>
                <a:ext cx="50884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𝐾</m:t>
                      </m:r>
                    </m:oMath>
                  </m:oMathPara>
                </a14:m>
                <a:endParaRPr lang="en-NL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A4753C2-7698-D132-5136-C0FAA44D99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1348" y="4883017"/>
                <a:ext cx="508840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322500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2FD36B-39B8-B059-051E-8AC7C1347C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019D48-22B8-590A-EA58-C702BC7719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958" y="678235"/>
            <a:ext cx="10515600" cy="856342"/>
          </a:xfrm>
        </p:spPr>
        <p:txBody>
          <a:bodyPr/>
          <a:lstStyle/>
          <a:p>
            <a:pPr algn="ctr"/>
            <a:r>
              <a:rPr lang="en-NL" sz="3000" dirty="0"/>
              <a:t>Summarize the different phaseplanes in a bifurcation graph as a function of K</a:t>
            </a:r>
          </a:p>
        </p:txBody>
      </p:sp>
      <p:pic>
        <p:nvPicPr>
          <p:cNvPr id="5" name="Picture 4" descr="A diagram of a disease&#10;&#10;AI-generated content may be incorrect.">
            <a:extLst>
              <a:ext uri="{FF2B5EF4-FFF2-40B4-BE49-F238E27FC236}">
                <a16:creationId xmlns:a16="http://schemas.microsoft.com/office/drawing/2014/main" id="{9B2C9A59-BFCE-5C09-E259-9505125F32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917" y="2501688"/>
            <a:ext cx="5029721" cy="43002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5A63810-8C2C-C830-4817-08D6D374341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30085"/>
          <a:stretch>
            <a:fillRect/>
          </a:stretch>
        </p:blipFill>
        <p:spPr>
          <a:xfrm>
            <a:off x="5965758" y="670207"/>
            <a:ext cx="5761325" cy="24296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D389D79-0633-98A1-9EED-7E1076ED16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9613" y="3779430"/>
            <a:ext cx="5581018" cy="336632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CA332E4-99F7-35A5-AF50-FE29306D8B9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b="29437"/>
          <a:stretch>
            <a:fillRect/>
          </a:stretch>
        </p:blipFill>
        <p:spPr>
          <a:xfrm>
            <a:off x="5992208" y="2214199"/>
            <a:ext cx="5708423" cy="2429601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3D3A418-436E-496B-8CF1-DC150F238A17}"/>
              </a:ext>
            </a:extLst>
          </p:cNvPr>
          <p:cNvCxnSpPr/>
          <p:nvPr/>
        </p:nvCxnSpPr>
        <p:spPr>
          <a:xfrm flipV="1">
            <a:off x="1482811" y="2607276"/>
            <a:ext cx="0" cy="3731740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8456A26-208A-49FE-F067-7CF9424F4052}"/>
              </a:ext>
            </a:extLst>
          </p:cNvPr>
          <p:cNvCxnSpPr/>
          <p:nvPr/>
        </p:nvCxnSpPr>
        <p:spPr>
          <a:xfrm flipV="1">
            <a:off x="2636109" y="2607276"/>
            <a:ext cx="0" cy="3731740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6A2258C-55BC-BC27-1D43-8F0A58C9FA71}"/>
              </a:ext>
            </a:extLst>
          </p:cNvPr>
          <p:cNvCxnSpPr/>
          <p:nvPr/>
        </p:nvCxnSpPr>
        <p:spPr>
          <a:xfrm flipV="1">
            <a:off x="3624649" y="2607276"/>
            <a:ext cx="0" cy="3731740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Arc 13">
            <a:extLst>
              <a:ext uri="{FF2B5EF4-FFF2-40B4-BE49-F238E27FC236}">
                <a16:creationId xmlns:a16="http://schemas.microsoft.com/office/drawing/2014/main" id="{91707CD6-372A-63F7-3E51-11B30852825F}"/>
              </a:ext>
            </a:extLst>
          </p:cNvPr>
          <p:cNvSpPr/>
          <p:nvPr/>
        </p:nvSpPr>
        <p:spPr>
          <a:xfrm>
            <a:off x="1655805" y="1989438"/>
            <a:ext cx="4967417" cy="889686"/>
          </a:xfrm>
          <a:prstGeom prst="arc">
            <a:avLst>
              <a:gd name="adj1" fmla="val 10915511"/>
              <a:gd name="adj2" fmla="val 21283738"/>
            </a:avLst>
          </a:prstGeom>
          <a:ln w="571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5" name="Arc 14">
            <a:extLst>
              <a:ext uri="{FF2B5EF4-FFF2-40B4-BE49-F238E27FC236}">
                <a16:creationId xmlns:a16="http://schemas.microsoft.com/office/drawing/2014/main" id="{41B21B75-FA4F-CF9B-27EB-DF1A87713F81}"/>
              </a:ext>
            </a:extLst>
          </p:cNvPr>
          <p:cNvSpPr/>
          <p:nvPr/>
        </p:nvSpPr>
        <p:spPr>
          <a:xfrm>
            <a:off x="2636109" y="3573442"/>
            <a:ext cx="4967417" cy="889686"/>
          </a:xfrm>
          <a:prstGeom prst="arc">
            <a:avLst>
              <a:gd name="adj1" fmla="val 10915511"/>
              <a:gd name="adj2" fmla="val 20859496"/>
            </a:avLst>
          </a:prstGeom>
          <a:ln w="571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6" name="Arc 15">
            <a:extLst>
              <a:ext uri="{FF2B5EF4-FFF2-40B4-BE49-F238E27FC236}">
                <a16:creationId xmlns:a16="http://schemas.microsoft.com/office/drawing/2014/main" id="{DA48EBBD-474F-19FF-0AA2-B52369C16339}"/>
              </a:ext>
            </a:extLst>
          </p:cNvPr>
          <p:cNvSpPr/>
          <p:nvPr/>
        </p:nvSpPr>
        <p:spPr>
          <a:xfrm>
            <a:off x="3624649" y="5192079"/>
            <a:ext cx="3295135" cy="1065986"/>
          </a:xfrm>
          <a:prstGeom prst="arc">
            <a:avLst>
              <a:gd name="adj1" fmla="val 10915511"/>
              <a:gd name="adj2" fmla="val 20637803"/>
            </a:avLst>
          </a:prstGeom>
          <a:ln w="571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2658763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983A4E-D315-5B82-8855-158CCCD8DC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C915D3-C460-1B10-4A42-2E26DA4BB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NL" dirty="0"/>
              <a:t>Branching point in an epidemic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34B19FE-7DE3-A65D-4CBE-CAD985F76A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23602" y="2206171"/>
                <a:ext cx="7091597" cy="4296229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NL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𝑑𝑆</m:t>
                          </m:r>
                        </m:num>
                        <m:den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𝑟𝑆</m:t>
                      </m:r>
                      <m:d>
                        <m:dPr>
                          <m:ctrlPr>
                            <a:rPr lang="nl-NL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num>
                            <m:den>
                              <m: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den>
                          </m:f>
                        </m:e>
                      </m:d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nl-NL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nl-NL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𝑆𝐼</m:t>
                      </m:r>
                    </m:oMath>
                  </m:oMathPara>
                </a14:m>
                <a:endParaRPr lang="nl-NL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nl-NL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nl-NL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nl-NL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nl-NL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nl-NL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nl-NL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𝑆𝐼</m:t>
                      </m:r>
                      <m:r>
                        <a:rPr lang="nl-NL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−</m:t>
                      </m:r>
                      <m:r>
                        <a:rPr lang="nl-NL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nl-NL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nl-NL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nl-NL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nl-NL" dirty="0" err="1">
                    <a:ea typeface="Cambria Math" panose="02040503050406030204" pitchFamily="18" charset="0"/>
                  </a:rPr>
                  <a:t>Disease</a:t>
                </a:r>
                <a:r>
                  <a:rPr lang="nl-NL" dirty="0">
                    <a:ea typeface="Cambria Math" panose="02040503050406030204" pitchFamily="18" charset="0"/>
                  </a:rPr>
                  <a:t> free equilibrium: </a:t>
                </a:r>
                <a:r>
                  <a:rPr lang="nl-NL" i="1" dirty="0">
                    <a:ea typeface="Cambria Math" panose="02040503050406030204" pitchFamily="18" charset="0"/>
                  </a:rPr>
                  <a:t>S</a:t>
                </a:r>
                <a:r>
                  <a:rPr lang="nl-NL" i="1" baseline="30000" dirty="0">
                    <a:ea typeface="Cambria Math" panose="02040503050406030204" pitchFamily="18" charset="0"/>
                  </a:rPr>
                  <a:t>*</a:t>
                </a:r>
                <a:r>
                  <a:rPr lang="nl-NL" i="1" dirty="0">
                    <a:ea typeface="Cambria Math" panose="02040503050406030204" pitchFamily="18" charset="0"/>
                  </a:rPr>
                  <a:t> = K, I</a:t>
                </a:r>
                <a:r>
                  <a:rPr lang="nl-NL" i="1" baseline="30000" dirty="0">
                    <a:ea typeface="Cambria Math" panose="02040503050406030204" pitchFamily="18" charset="0"/>
                  </a:rPr>
                  <a:t>* </a:t>
                </a:r>
                <a:r>
                  <a:rPr lang="nl-NL" i="1" dirty="0">
                    <a:ea typeface="Cambria Math" panose="02040503050406030204" pitchFamily="18" charset="0"/>
                  </a:rPr>
                  <a:t>= 0</a:t>
                </a:r>
              </a:p>
              <a:p>
                <a:pPr marL="0" indent="0">
                  <a:buNone/>
                </a:pPr>
                <a:r>
                  <a:rPr lang="nl-NL" dirty="0" err="1">
                    <a:ea typeface="Cambria Math" panose="02040503050406030204" pitchFamily="18" charset="0"/>
                  </a:rPr>
                  <a:t>Endemic</a:t>
                </a:r>
                <a:r>
                  <a:rPr lang="nl-NL" dirty="0">
                    <a:ea typeface="Cambria Math" panose="02040503050406030204" pitchFamily="18" charset="0"/>
                  </a:rPr>
                  <a:t> equilibrium: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nl-NL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nl-NL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nl-NL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nl-NL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nl-NL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nl-NL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num>
                      <m:den>
                        <m:r>
                          <a:rPr lang="nl-NL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den>
                    </m:f>
                    <m:r>
                      <a:rPr lang="nl-NL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nl-NL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nl-NL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</m:e>
                      <m:sup>
                        <m:r>
                          <a:rPr lang="nl-NL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nl-NL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nl-NL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nl-NL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num>
                      <m:den>
                        <m:r>
                          <a:rPr lang="nl-NL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den>
                    </m:f>
                    <m:d>
                      <m:dPr>
                        <m:ctrlPr>
                          <a:rPr lang="nl-NL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nl-NL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1 − </m:t>
                        </m:r>
                        <m:f>
                          <m:fPr>
                            <m:ctrlPr>
                              <a:rPr lang="nl-NL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nl-NL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𝛿</m:t>
                            </m:r>
                          </m:num>
                          <m:den>
                            <m:r>
                              <a:rPr lang="nl-NL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  <m:r>
                              <a:rPr lang="nl-NL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𝐾</m:t>
                            </m:r>
                          </m:den>
                        </m:f>
                      </m:e>
                    </m:d>
                  </m:oMath>
                </a14:m>
                <a:endParaRPr lang="nl-NL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nl-NL" dirty="0" err="1">
                    <a:ea typeface="Cambria Math" panose="02040503050406030204" pitchFamily="18" charset="0"/>
                  </a:rPr>
                  <a:t>Branching</a:t>
                </a:r>
                <a:r>
                  <a:rPr lang="nl-NL" dirty="0">
                    <a:ea typeface="Cambria Math" panose="02040503050406030204" pitchFamily="18" charset="0"/>
                  </a:rPr>
                  <a:t> point at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nl-NL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K</m:t>
                    </m:r>
                    <m:r>
                      <a:rPr lang="nl-NL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nl-NL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nl-NL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num>
                      <m:den>
                        <m:r>
                          <a:rPr lang="nl-NL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den>
                    </m:f>
                  </m:oMath>
                </a14:m>
                <a:endParaRPr lang="nl-NL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nl-NL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34B19FE-7DE3-A65D-4CBE-CAD985F76A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3602" y="2206171"/>
                <a:ext cx="7091597" cy="4296229"/>
              </a:xfrm>
              <a:blipFill>
                <a:blip r:embed="rId3"/>
                <a:stretch>
                  <a:fillRect l="-1789" t="-294" b="-7941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diagram of a disease&#10;&#10;AI-generated content may be incorrect.">
            <a:extLst>
              <a:ext uri="{FF2B5EF4-FFF2-40B4-BE49-F238E27FC236}">
                <a16:creationId xmlns:a16="http://schemas.microsoft.com/office/drawing/2014/main" id="{9723ACA1-B76F-06F7-1881-6A1F38952B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279" y="2463374"/>
            <a:ext cx="5029721" cy="430028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97CC5A7-6B5B-6546-AFC4-F6CFBD08A074}"/>
                  </a:ext>
                </a:extLst>
              </p:cNvPr>
              <p:cNvSpPr txBox="1"/>
              <p:nvPr/>
            </p:nvSpPr>
            <p:spPr>
              <a:xfrm>
                <a:off x="9070382" y="5033682"/>
                <a:ext cx="1468465" cy="4744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nl-NL" sz="1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NL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</m:e>
                        <m:sup>
                          <m:r>
                            <a:rPr lang="nl-NL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nl-NL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nl-NL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num>
                        <m:den>
                          <m:r>
                            <a:rPr lang="nl-NL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den>
                      </m:f>
                      <m:d>
                        <m:dPr>
                          <m:ctrlPr>
                            <a:rPr lang="nl-NL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1 − </m:t>
                          </m:r>
                          <m:f>
                            <m:fPr>
                              <m:ctrlPr>
                                <a:rPr lang="nl-NL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nl-NL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</m:num>
                            <m:den>
                              <m:r>
                                <a:rPr lang="nl-NL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nl-NL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𝐾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NL" sz="12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97CC5A7-6B5B-6546-AFC4-F6CFBD08A0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70382" y="5033682"/>
                <a:ext cx="1468465" cy="474489"/>
              </a:xfrm>
              <a:prstGeom prst="rect">
                <a:avLst/>
              </a:prstGeom>
              <a:blipFill>
                <a:blip r:embed="rId5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929297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06584-1537-6B27-6012-FA5334C4A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Branching points in a two-parameter plot</a:t>
            </a:r>
          </a:p>
        </p:txBody>
      </p:sp>
      <p:pic>
        <p:nvPicPr>
          <p:cNvPr id="5" name="Picture 4" descr="A graph of a function&#10;&#10;AI-generated content may be incorrect.">
            <a:extLst>
              <a:ext uri="{FF2B5EF4-FFF2-40B4-BE49-F238E27FC236}">
                <a16:creationId xmlns:a16="http://schemas.microsoft.com/office/drawing/2014/main" id="{D20155C8-1F68-A170-2B4E-87CFEC4139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476" y="2206171"/>
            <a:ext cx="5329524" cy="4556608"/>
          </a:xfrm>
          <a:prstGeom prst="rect">
            <a:avLst/>
          </a:prstGeom>
        </p:spPr>
      </p:pic>
      <p:pic>
        <p:nvPicPr>
          <p:cNvPr id="6" name="Picture 5" descr="A diagram of a disease&#10;&#10;AI-generated content may be incorrect.">
            <a:extLst>
              <a:ext uri="{FF2B5EF4-FFF2-40B4-BE49-F238E27FC236}">
                <a16:creationId xmlns:a16="http://schemas.microsoft.com/office/drawing/2014/main" id="{14FA3909-6414-A760-6095-A92232E04F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2653" y="2206171"/>
            <a:ext cx="5329524" cy="4556608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9582ECF-E8A8-8E91-95FF-0B4EFD9791C8}"/>
              </a:ext>
            </a:extLst>
          </p:cNvPr>
          <p:cNvCxnSpPr>
            <a:cxnSpLocks/>
          </p:cNvCxnSpPr>
          <p:nvPr/>
        </p:nvCxnSpPr>
        <p:spPr>
          <a:xfrm>
            <a:off x="1053885" y="5160934"/>
            <a:ext cx="4928461" cy="0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10ABDCC-8F19-2DE9-2746-2C79C34D821B}"/>
              </a:ext>
            </a:extLst>
          </p:cNvPr>
          <p:cNvCxnSpPr>
            <a:cxnSpLocks/>
          </p:cNvCxnSpPr>
          <p:nvPr/>
        </p:nvCxnSpPr>
        <p:spPr>
          <a:xfrm>
            <a:off x="1053885" y="3441914"/>
            <a:ext cx="4928461" cy="0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2592D4C-5886-4369-15B4-9BDC9FC31630}"/>
              </a:ext>
            </a:extLst>
          </p:cNvPr>
          <p:cNvCxnSpPr/>
          <p:nvPr/>
        </p:nvCxnSpPr>
        <p:spPr>
          <a:xfrm>
            <a:off x="6096000" y="5160934"/>
            <a:ext cx="1131376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19195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ABBAB4-B81F-5F5E-609E-AAA8086B3C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diagram of a disease&#10;&#10;AI-generated content may be incorrect.">
            <a:extLst>
              <a:ext uri="{FF2B5EF4-FFF2-40B4-BE49-F238E27FC236}">
                <a16:creationId xmlns:a16="http://schemas.microsoft.com/office/drawing/2014/main" id="{8C29E480-7968-4152-BAE4-6410886A54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2652" y="2206170"/>
            <a:ext cx="5329525" cy="455660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D5F2605-8C84-1A35-8D00-AE1A28AEF2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Branching points in a two-parameter plot</a:t>
            </a:r>
          </a:p>
        </p:txBody>
      </p:sp>
      <p:pic>
        <p:nvPicPr>
          <p:cNvPr id="5" name="Picture 4" descr="A graph of a function&#10;&#10;AI-generated content may be incorrect.">
            <a:extLst>
              <a:ext uri="{FF2B5EF4-FFF2-40B4-BE49-F238E27FC236}">
                <a16:creationId xmlns:a16="http://schemas.microsoft.com/office/drawing/2014/main" id="{A635A7B0-35AF-596E-5605-52C3742FF4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476" y="2206171"/>
            <a:ext cx="5329524" cy="4556608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42E2839-945C-916D-DFCA-EB1E740CA753}"/>
              </a:ext>
            </a:extLst>
          </p:cNvPr>
          <p:cNvCxnSpPr>
            <a:cxnSpLocks/>
          </p:cNvCxnSpPr>
          <p:nvPr/>
        </p:nvCxnSpPr>
        <p:spPr>
          <a:xfrm>
            <a:off x="1053885" y="5160934"/>
            <a:ext cx="4928461" cy="0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F21A808-81A5-F087-3B7B-7C91B725960B}"/>
              </a:ext>
            </a:extLst>
          </p:cNvPr>
          <p:cNvCxnSpPr>
            <a:cxnSpLocks/>
          </p:cNvCxnSpPr>
          <p:nvPr/>
        </p:nvCxnSpPr>
        <p:spPr>
          <a:xfrm>
            <a:off x="1053885" y="3441914"/>
            <a:ext cx="4928461" cy="0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28BA727-25B3-5B39-E1A2-03BA1986E518}"/>
              </a:ext>
            </a:extLst>
          </p:cNvPr>
          <p:cNvCxnSpPr/>
          <p:nvPr/>
        </p:nvCxnSpPr>
        <p:spPr>
          <a:xfrm>
            <a:off x="6117372" y="3441914"/>
            <a:ext cx="1131376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65188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5546BB-F54C-39AA-57D1-98DD0060F3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40C6E9-172B-6526-32BF-D6AEA381C2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NL" dirty="0"/>
              <a:t>Draw a bifurcation plot over beta</a:t>
            </a:r>
          </a:p>
        </p:txBody>
      </p:sp>
      <p:pic>
        <p:nvPicPr>
          <p:cNvPr id="5" name="Picture 4" descr="A graph of a function&#10;&#10;AI-generated content may be incorrect.">
            <a:extLst>
              <a:ext uri="{FF2B5EF4-FFF2-40B4-BE49-F238E27FC236}">
                <a16:creationId xmlns:a16="http://schemas.microsoft.com/office/drawing/2014/main" id="{0B89EF1F-D2A4-AFCB-8991-E226CA9381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476" y="2206171"/>
            <a:ext cx="5329524" cy="4556608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8E0136B-FA69-7730-EA66-7D3FD31CA7C0}"/>
              </a:ext>
            </a:extLst>
          </p:cNvPr>
          <p:cNvCxnSpPr>
            <a:cxnSpLocks/>
          </p:cNvCxnSpPr>
          <p:nvPr/>
        </p:nvCxnSpPr>
        <p:spPr>
          <a:xfrm flipV="1">
            <a:off x="2182678" y="2324746"/>
            <a:ext cx="0" cy="4107051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73797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955F51-605D-59C2-765F-F293B925E8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60DDC-29B5-F432-1633-98E44EF46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NL" dirty="0"/>
              <a:t>Draw a bifurcation plot over beta</a:t>
            </a:r>
          </a:p>
        </p:txBody>
      </p:sp>
      <p:pic>
        <p:nvPicPr>
          <p:cNvPr id="5" name="Picture 4" descr="A graph of a function&#10;&#10;AI-generated content may be incorrect.">
            <a:extLst>
              <a:ext uri="{FF2B5EF4-FFF2-40B4-BE49-F238E27FC236}">
                <a16:creationId xmlns:a16="http://schemas.microsoft.com/office/drawing/2014/main" id="{34B6887E-4244-9FA5-4E86-691066D9B3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476" y="2206171"/>
            <a:ext cx="5329524" cy="4556608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C1726AB-9D05-6FD2-C6D2-2D840146E571}"/>
              </a:ext>
            </a:extLst>
          </p:cNvPr>
          <p:cNvCxnSpPr>
            <a:cxnSpLocks/>
          </p:cNvCxnSpPr>
          <p:nvPr/>
        </p:nvCxnSpPr>
        <p:spPr>
          <a:xfrm flipV="1">
            <a:off x="2182678" y="2324746"/>
            <a:ext cx="0" cy="4107051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diagram of a disease&#10;&#10;AI-generated content may be incorrect.">
            <a:extLst>
              <a:ext uri="{FF2B5EF4-FFF2-40B4-BE49-F238E27FC236}">
                <a16:creationId xmlns:a16="http://schemas.microsoft.com/office/drawing/2014/main" id="{F3271834-CFED-807E-384C-513E3C495C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7505" y="2484656"/>
            <a:ext cx="5189616" cy="4278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142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97610F-C26A-E082-7F29-2EB3E5A6EB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5A34D-E5E3-4863-3964-5EFE26783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09986"/>
            <a:ext cx="10515600" cy="856342"/>
          </a:xfrm>
        </p:spPr>
        <p:txBody>
          <a:bodyPr/>
          <a:lstStyle/>
          <a:p>
            <a:pPr algn="ctr"/>
            <a:r>
              <a:rPr lang="en-NL" dirty="0"/>
              <a:t>Recap: Which bifurcation points have we seen so far?</a:t>
            </a:r>
          </a:p>
        </p:txBody>
      </p:sp>
    </p:spTree>
    <p:extLst>
      <p:ext uri="{BB962C8B-B14F-4D97-AF65-F5344CB8AC3E}">
        <p14:creationId xmlns:p14="http://schemas.microsoft.com/office/powerpoint/2010/main" val="19876343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783CF6-2AE9-5965-2DC6-3AFF145856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09986"/>
            <a:ext cx="10515600" cy="856342"/>
          </a:xfrm>
        </p:spPr>
        <p:txBody>
          <a:bodyPr/>
          <a:lstStyle/>
          <a:p>
            <a:pPr algn="ctr"/>
            <a:r>
              <a:rPr lang="en-NL" dirty="0"/>
              <a:t>Recap: Which bifurcation points have we seen so far?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1A335A-CAAF-9012-2994-DC9BF00F18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62447"/>
            <a:ext cx="10515600" cy="4070582"/>
          </a:xfrm>
        </p:spPr>
        <p:txBody>
          <a:bodyPr/>
          <a:lstStyle/>
          <a:p>
            <a:r>
              <a:rPr lang="en-NL" dirty="0"/>
              <a:t>Limit points (Spruce-budworm and vegetation catastrophes)</a:t>
            </a:r>
          </a:p>
          <a:p>
            <a:r>
              <a:rPr lang="en-NL" dirty="0"/>
              <a:t>Branching points (Vegetation catastrophes)</a:t>
            </a:r>
          </a:p>
          <a:p>
            <a:r>
              <a:rPr lang="en-NL" dirty="0"/>
              <a:t>Cusp point (Spruce-budworm and vegetation catastrophes)</a:t>
            </a:r>
          </a:p>
        </p:txBody>
      </p:sp>
      <p:pic>
        <p:nvPicPr>
          <p:cNvPr id="4" name="Picture 4" descr="Plot object">
            <a:extLst>
              <a:ext uri="{FF2B5EF4-FFF2-40B4-BE49-F238E27FC236}">
                <a16:creationId xmlns:a16="http://schemas.microsoft.com/office/drawing/2014/main" id="{BDFD48DE-EBDF-7BA0-0C5A-43F6AD8D4E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852" y="4084948"/>
            <a:ext cx="3492967" cy="2647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Plot object">
            <a:extLst>
              <a:ext uri="{FF2B5EF4-FFF2-40B4-BE49-F238E27FC236}">
                <a16:creationId xmlns:a16="http://schemas.microsoft.com/office/drawing/2014/main" id="{F8F01C82-D941-72BE-F246-7A9F79B73E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2636" y="4094207"/>
            <a:ext cx="3530973" cy="2676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F3B7F14-6F65-336F-18A8-6AF886FD69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5511" y="4094207"/>
            <a:ext cx="4224451" cy="2548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5067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DE2DBC-4464-8DCB-07F9-924E4446B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NL" dirty="0"/>
              <a:t>Branching point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A0A2F1-F9B1-3B0C-ACE7-442F8D1ECD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L" dirty="0"/>
              <a:t>Formally: A branching point is a parameter value where two equilibrium branches cross and exchange their stability</a:t>
            </a:r>
          </a:p>
          <a:p>
            <a:r>
              <a:rPr lang="en-NL" dirty="0"/>
              <a:t>In ecology invasion threshold</a:t>
            </a:r>
          </a:p>
          <a:p>
            <a:pPr marL="0" indent="0">
              <a:buNone/>
            </a:pPr>
            <a:endParaRPr lang="en-NL" b="1" dirty="0"/>
          </a:p>
          <a:p>
            <a:endParaRPr lang="en-NL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6C9245E-2706-C7D0-5B7C-39F196E766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5278" y="3306470"/>
            <a:ext cx="4002373" cy="345718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7DC3290-9E96-20D7-347F-13CEBEBC62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719" y="3429000"/>
            <a:ext cx="5957035" cy="3593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0812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C67EF1-47DF-0528-ACE5-CDFE32E6A4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Branching points in ecology and evolution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3B89E9-6A59-0624-4E31-5CC0BE0ADF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L" dirty="0"/>
              <a:t>Invasion threshold</a:t>
            </a:r>
          </a:p>
          <a:p>
            <a:pPr lvl="1"/>
            <a:r>
              <a:rPr lang="en-NL" dirty="0"/>
              <a:t>Competitors</a:t>
            </a:r>
          </a:p>
          <a:p>
            <a:pPr lvl="1"/>
            <a:r>
              <a:rPr lang="en-NL" dirty="0"/>
              <a:t>Predators -&gt; Computerlab 2 (this afternoon)</a:t>
            </a:r>
          </a:p>
          <a:p>
            <a:pPr lvl="1"/>
            <a:r>
              <a:rPr lang="en-NL" dirty="0"/>
              <a:t>Infection -&gt; This lecture</a:t>
            </a:r>
          </a:p>
          <a:p>
            <a:pPr lvl="1"/>
            <a:r>
              <a:rPr lang="en-NL" dirty="0"/>
              <a:t>Mutants -&gt; Adaptive dynamics (Friday)</a:t>
            </a:r>
          </a:p>
        </p:txBody>
      </p:sp>
    </p:spTree>
    <p:extLst>
      <p:ext uri="{BB962C8B-B14F-4D97-AF65-F5344CB8AC3E}">
        <p14:creationId xmlns:p14="http://schemas.microsoft.com/office/powerpoint/2010/main" val="17140397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725199-B1AA-0B58-93C9-03FF1EFDA7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926AB-7CCC-C705-A382-BF16940C6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NL" dirty="0"/>
              <a:t>Limit point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5B6869-FCD0-25B8-3023-7872CFF945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L" dirty="0"/>
              <a:t>At a limit point a stable and unstable equilibrium merge and disappear </a:t>
            </a:r>
          </a:p>
          <a:p>
            <a:endParaRPr lang="en-NL" dirty="0"/>
          </a:p>
        </p:txBody>
      </p:sp>
      <p:pic>
        <p:nvPicPr>
          <p:cNvPr id="6" name="Picture 5" descr="A line drawing of a curve&#10;&#10;AI-generated content may be incorrect.">
            <a:extLst>
              <a:ext uri="{FF2B5EF4-FFF2-40B4-BE49-F238E27FC236}">
                <a16:creationId xmlns:a16="http://schemas.microsoft.com/office/drawing/2014/main" id="{A2C741B6-7147-BFA5-7C7C-5B158F2DB5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7511" y="2966398"/>
            <a:ext cx="4441372" cy="3797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7955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E63B21-EEE4-7B3A-D536-C8FE8BF27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NL" dirty="0"/>
              <a:t>Limit point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FE8564-210F-1732-9B4B-A0DFC7E1A9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L" dirty="0"/>
              <a:t>Alternative stable states</a:t>
            </a:r>
          </a:p>
          <a:p>
            <a:r>
              <a:rPr lang="en-NL" dirty="0"/>
              <a:t>Hysteresis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65D6DE-8BC0-A7A9-D934-9EF0133E99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1220" y="1871465"/>
            <a:ext cx="3985272" cy="24038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572CE1E-9142-9513-4B37-3C5A72D897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1220" y="4209412"/>
            <a:ext cx="4127306" cy="24894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503D053-E620-83E2-B151-6023CABC95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7784" y="3939098"/>
            <a:ext cx="4682824" cy="282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8814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0A6BC-ED8F-A4D5-69F2-76D96D451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NL" sz="3200" dirty="0"/>
              <a:t>How to proof the existence of alternative stable states?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17A3EA-2F74-1DA2-FCAE-E2D4CA0857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36800"/>
            <a:ext cx="4615543" cy="4296229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NL" dirty="0"/>
              <a:t>Different outcomes with different initial conditions</a:t>
            </a:r>
          </a:p>
          <a:p>
            <a:pPr marL="514350" indent="-514350">
              <a:buFont typeface="+mj-lt"/>
              <a:buAutoNum type="arabicPeriod"/>
            </a:pPr>
            <a:r>
              <a:rPr lang="en-NL" dirty="0"/>
              <a:t>Change in state after pertubation</a:t>
            </a:r>
          </a:p>
          <a:p>
            <a:pPr marL="514350" indent="-514350">
              <a:buFont typeface="+mj-lt"/>
              <a:buAutoNum type="arabicPeriod"/>
            </a:pPr>
            <a:r>
              <a:rPr lang="en-NL" dirty="0"/>
              <a:t>Different parameter thresholds for back- and forward shifts</a:t>
            </a:r>
          </a:p>
        </p:txBody>
      </p:sp>
      <p:pic>
        <p:nvPicPr>
          <p:cNvPr id="8" name="Picture 7" descr="A line drawing of a curve&#10;&#10;AI-generated content may be incorrect.">
            <a:extLst>
              <a:ext uri="{FF2B5EF4-FFF2-40B4-BE49-F238E27FC236}">
                <a16:creationId xmlns:a16="http://schemas.microsoft.com/office/drawing/2014/main" id="{A0ABF888-58C5-2BBA-E964-3F1F5C016B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282082"/>
            <a:ext cx="5056978" cy="4323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381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IBED Powerpoint templat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D43D974DF606943BEDE002625D04473" ma:contentTypeVersion="18" ma:contentTypeDescription="Een nieuw document maken." ma:contentTypeScope="" ma:versionID="6a83b0ef042db5e453cdb1c0eaa77efc">
  <xsd:schema xmlns:xsd="http://www.w3.org/2001/XMLSchema" xmlns:xs="http://www.w3.org/2001/XMLSchema" xmlns:p="http://schemas.microsoft.com/office/2006/metadata/properties" xmlns:ns2="f781b54b-e5a1-48df-9cdd-9785418d6e8c" xmlns:ns3="85cc3612-5c4b-4ff4-84e4-94f94d7af151" targetNamespace="http://schemas.microsoft.com/office/2006/metadata/properties" ma:root="true" ma:fieldsID="06e9f752c4ba554a3b43e499e2973a3b" ns2:_="" ns3:_="">
    <xsd:import namespace="f781b54b-e5a1-48df-9cdd-9785418d6e8c"/>
    <xsd:import namespace="85cc3612-5c4b-4ff4-84e4-94f94d7af15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ServiceLocation" minOccurs="0"/>
                <xsd:element ref="ns2:MediaLengthInSecond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781b54b-e5a1-48df-9cdd-9785418d6e8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LengthInSeconds" ma:index="18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Afbeeldingtags" ma:readOnly="false" ma:fieldId="{5cf76f15-5ced-4ddc-b409-7134ff3c332f}" ma:taxonomyMulti="true" ma:sspId="99b6ca76-abda-4f5c-bf70-6374a71c10d9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5cc3612-5c4b-4ff4-84e4-94f94d7af151" elementFormDefault="qualified">
    <xsd:import namespace="http://schemas.microsoft.com/office/2006/documentManagement/types"/>
    <xsd:import namespace="http://schemas.microsoft.com/office/infopath/2007/PartnerControls"/>
    <xsd:element name="SharedWithUsers" ma:index="19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0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fb6ce2e1-a4b3-4db0-86db-8c584bd2a8c4}" ma:internalName="TaxCatchAll" ma:showField="CatchAllData" ma:web="85cc3612-5c4b-4ff4-84e4-94f94d7af15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f781b54b-e5a1-48df-9cdd-9785418d6e8c">
      <Terms xmlns="http://schemas.microsoft.com/office/infopath/2007/PartnerControls"/>
    </lcf76f155ced4ddcb4097134ff3c332f>
    <TaxCatchAll xmlns="85cc3612-5c4b-4ff4-84e4-94f94d7af151" xsi:nil="true"/>
  </documentManagement>
</p:properties>
</file>

<file path=customXml/itemProps1.xml><?xml version="1.0" encoding="utf-8"?>
<ds:datastoreItem xmlns:ds="http://schemas.openxmlformats.org/officeDocument/2006/customXml" ds:itemID="{ABFB2A09-B3E5-485F-A2E8-C60D16F587F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781b54b-e5a1-48df-9cdd-9785418d6e8c"/>
    <ds:schemaRef ds:uri="85cc3612-5c4b-4ff4-84e4-94f94d7af15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4CF428D-743B-456D-88D6-61F55ADFB95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E20E44C-D2E0-4E99-A8FD-A914E4B33580}">
  <ds:schemaRefs>
    <ds:schemaRef ds:uri="http://schemas.microsoft.com/office/2006/metadata/properties"/>
    <ds:schemaRef ds:uri="http://schemas.microsoft.com/office/infopath/2007/PartnerControls"/>
    <ds:schemaRef ds:uri="f781b54b-e5a1-48df-9cdd-9785418d6e8c"/>
    <ds:schemaRef ds:uri="85cc3612-5c4b-4ff4-84e4-94f94d7af151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2421</TotalTime>
  <Words>882</Words>
  <Application>Microsoft Macintosh PowerPoint</Application>
  <PresentationFormat>Widescreen</PresentationFormat>
  <Paragraphs>156</Paragraphs>
  <Slides>27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Aptos</vt:lpstr>
      <vt:lpstr>Arial</vt:lpstr>
      <vt:lpstr>Cambria Math</vt:lpstr>
      <vt:lpstr>Times New Roman</vt:lpstr>
      <vt:lpstr>Wingdings</vt:lpstr>
      <vt:lpstr>IBED Powerpoint template</vt:lpstr>
      <vt:lpstr>Bifurcations in dynamical systems</vt:lpstr>
      <vt:lpstr>Lecture goals</vt:lpstr>
      <vt:lpstr>Recap: Which bifurcation points have we seen so far?</vt:lpstr>
      <vt:lpstr>Recap: Which bifurcation points have we seen so far?</vt:lpstr>
      <vt:lpstr>Branching point</vt:lpstr>
      <vt:lpstr>Branching points in ecology and evolution</vt:lpstr>
      <vt:lpstr>Limit point</vt:lpstr>
      <vt:lpstr>Limit point</vt:lpstr>
      <vt:lpstr>How to proof the existence of alternative stable states?</vt:lpstr>
      <vt:lpstr>Example of alternative steady states</vt:lpstr>
      <vt:lpstr>PowerPoint Presentation</vt:lpstr>
      <vt:lpstr>Hopf point</vt:lpstr>
      <vt:lpstr>Hopf point</vt:lpstr>
      <vt:lpstr>Examples of limit cycles</vt:lpstr>
      <vt:lpstr>Bifurcation quiz</vt:lpstr>
      <vt:lpstr>Bifurcation quiz</vt:lpstr>
      <vt:lpstr>Branching point in an epidemic model</vt:lpstr>
      <vt:lpstr>Branching point in an epidemic model</vt:lpstr>
      <vt:lpstr>Phaseplane of the epidemic model</vt:lpstr>
      <vt:lpstr>Phaseplane of the epidemic model</vt:lpstr>
      <vt:lpstr>Phaseplane of the epidemic model</vt:lpstr>
      <vt:lpstr>Summarize the different phaseplanes in a bifurcation graph as a function of K</vt:lpstr>
      <vt:lpstr>Branching point in an epidemic model</vt:lpstr>
      <vt:lpstr>Branching points in a two-parameter plot</vt:lpstr>
      <vt:lpstr>Branching points in a two-parameter plot</vt:lpstr>
      <vt:lpstr>Draw a bifurcation plot over beta</vt:lpstr>
      <vt:lpstr>Draw a bifurcation plot over beta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Amber Heijboer</dc:creator>
  <cp:lastModifiedBy>Hanna ten Brink</cp:lastModifiedBy>
  <cp:revision>40</cp:revision>
  <dcterms:created xsi:type="dcterms:W3CDTF">2022-03-14T09:49:03Z</dcterms:created>
  <dcterms:modified xsi:type="dcterms:W3CDTF">2025-10-01T08:49:49Z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0x0101004D43D974DF606943BEDE002625D04473</vt:lpwstr>
  </property>
</Properties>
</file>